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8"/>
  </p:notesMasterIdLst>
  <p:sldIdLst>
    <p:sldId id="859" r:id="rId2"/>
    <p:sldId id="1139" r:id="rId3"/>
    <p:sldId id="1140" r:id="rId4"/>
    <p:sldId id="1152" r:id="rId5"/>
    <p:sldId id="1153" r:id="rId6"/>
    <p:sldId id="1154" r:id="rId7"/>
    <p:sldId id="1155" r:id="rId8"/>
    <p:sldId id="1156" r:id="rId9"/>
    <p:sldId id="1160" r:id="rId10"/>
    <p:sldId id="1161" r:id="rId11"/>
    <p:sldId id="1162" r:id="rId12"/>
    <p:sldId id="1164" r:id="rId13"/>
    <p:sldId id="1165" r:id="rId14"/>
    <p:sldId id="1167" r:id="rId15"/>
    <p:sldId id="1172" r:id="rId16"/>
    <p:sldId id="1174" r:id="rId17"/>
    <p:sldId id="1176" r:id="rId18"/>
    <p:sldId id="1177" r:id="rId19"/>
    <p:sldId id="1200" r:id="rId20"/>
    <p:sldId id="1201" r:id="rId21"/>
    <p:sldId id="1202" r:id="rId22"/>
    <p:sldId id="1180" r:id="rId23"/>
    <p:sldId id="1181" r:id="rId24"/>
    <p:sldId id="1183" r:id="rId25"/>
    <p:sldId id="1203" r:id="rId26"/>
    <p:sldId id="1189" r:id="rId27"/>
    <p:sldId id="1190" r:id="rId28"/>
    <p:sldId id="1192" r:id="rId29"/>
    <p:sldId id="1196" r:id="rId30"/>
    <p:sldId id="1208" r:id="rId31"/>
    <p:sldId id="1209" r:id="rId32"/>
    <p:sldId id="1210" r:id="rId33"/>
    <p:sldId id="1211" r:id="rId34"/>
    <p:sldId id="1212" r:id="rId35"/>
    <p:sldId id="1213" r:id="rId36"/>
    <p:sldId id="1218" r:id="rId37"/>
    <p:sldId id="1214" r:id="rId38"/>
    <p:sldId id="1219" r:id="rId39"/>
    <p:sldId id="1215" r:id="rId40"/>
    <p:sldId id="1216" r:id="rId41"/>
    <p:sldId id="1217" r:id="rId42"/>
    <p:sldId id="1220" r:id="rId43"/>
    <p:sldId id="1226" r:id="rId44"/>
    <p:sldId id="1221" r:id="rId45"/>
    <p:sldId id="1222" r:id="rId46"/>
    <p:sldId id="1227" r:id="rId47"/>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3F2E7"/>
    <a:srgbClr val="00AEEF"/>
    <a:srgbClr val="D8ECDD"/>
    <a:srgbClr val="FF0000"/>
    <a:srgbClr val="8DC369"/>
    <a:srgbClr val="009900"/>
    <a:srgbClr val="62812B"/>
    <a:srgbClr val="A0C83C"/>
    <a:srgbClr val="006C45"/>
    <a:srgbClr val="009B6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06" autoAdjust="0"/>
  </p:normalViewPr>
  <p:slideViewPr>
    <p:cSldViewPr>
      <p:cViewPr varScale="1">
        <p:scale>
          <a:sx n="111" d="100"/>
          <a:sy n="111" d="100"/>
        </p:scale>
        <p:origin x="456" y="126"/>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2025/10/12</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extLst>
      <p:ext uri="{BB962C8B-B14F-4D97-AF65-F5344CB8AC3E}">
        <p14:creationId xmlns:p14="http://schemas.microsoft.com/office/powerpoint/2010/main" val="3284435424"/>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2" name="文本框 1">
            <a:extLst>
              <a:ext uri="{FF2B5EF4-FFF2-40B4-BE49-F238E27FC236}">
                <a16:creationId xmlns:a16="http://schemas.microsoft.com/office/drawing/2014/main" id="{219857E9-DB34-5941-E21D-6094E576DAD9}"/>
              </a:ext>
            </a:extLst>
          </p:cNvPr>
          <p:cNvSpPr txBox="1"/>
          <p:nvPr userDrawn="1"/>
        </p:nvSpPr>
        <p:spPr>
          <a:xfrm>
            <a:off x="4006974" y="-27384"/>
            <a:ext cx="7920880"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a:solidFill>
                  <a:prstClr val="black"/>
                </a:solidFill>
                <a:latin typeface="楷体" panose="02010609060101010101" pitchFamily="49" charset="-122"/>
                <a:ea typeface="楷体" panose="02010609060101010101" pitchFamily="49" charset="-122"/>
              </a:rPr>
              <a:t>实验班全程提优训练 高中</a:t>
            </a:r>
            <a:r>
              <a:rPr lang="zh-CN" altLang="en-US" sz="2000">
                <a:solidFill>
                  <a:prstClr val="black"/>
                </a:solidFill>
                <a:latin typeface="楷体" panose="02010609060101010101" pitchFamily="49" charset="-122"/>
                <a:ea typeface="楷体" panose="02010609060101010101" pitchFamily="49" charset="-122"/>
              </a:rPr>
              <a:t>化学 </a:t>
            </a:r>
            <a:r>
              <a:rPr lang="zh-CN" altLang="en-US" sz="2000" smtClean="0">
                <a:solidFill>
                  <a:prstClr val="black"/>
                </a:solidFill>
                <a:latin typeface="楷体" panose="02010609060101010101" pitchFamily="49" charset="-122"/>
                <a:ea typeface="楷体" panose="02010609060101010101" pitchFamily="49" charset="-122"/>
              </a:rPr>
              <a:t>必修</a:t>
            </a:r>
            <a:r>
              <a:rPr lang="en-US" altLang="zh-CN" sz="2000" smtClean="0">
                <a:solidFill>
                  <a:prstClr val="black"/>
                </a:solidFill>
                <a:latin typeface="楷体" panose="02010609060101010101" pitchFamily="49" charset="-122"/>
                <a:ea typeface="楷体" panose="02010609060101010101" pitchFamily="49" charset="-122"/>
              </a:rPr>
              <a:t> </a:t>
            </a:r>
            <a:r>
              <a:rPr lang="zh-CN" altLang="en-US" sz="2000" smtClean="0">
                <a:solidFill>
                  <a:prstClr val="black"/>
                </a:solidFill>
                <a:latin typeface="楷体" panose="02010609060101010101" pitchFamily="49" charset="-122"/>
                <a:ea typeface="楷体" panose="02010609060101010101" pitchFamily="49" charset="-122"/>
              </a:rPr>
              <a:t>第二册 </a:t>
            </a:r>
            <a:r>
              <a:rPr lang="en-US" altLang="zh-CN" sz="2000" dirty="0" smtClean="0">
                <a:solidFill>
                  <a:prstClr val="black"/>
                </a:solidFill>
                <a:latin typeface="楷体" panose="02010609060101010101" pitchFamily="49" charset="-122"/>
                <a:ea typeface="楷体" panose="02010609060101010101" pitchFamily="49" charset="-122"/>
              </a:rPr>
              <a:t>RMJY</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2025/10/12</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7.png"/><Relationship Id="rId1" Type="http://schemas.openxmlformats.org/officeDocument/2006/relationships/slideLayout" Target="../slideLayouts/slideLayout1.xml"/><Relationship Id="rId4" Type="http://schemas.openxmlformats.org/officeDocument/2006/relationships/image" Target="../media/image18.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19.png"/><Relationship Id="rId1" Type="http://schemas.openxmlformats.org/officeDocument/2006/relationships/slideLayout" Target="../slideLayouts/slideLayout1.xml"/><Relationship Id="rId4" Type="http://schemas.openxmlformats.org/officeDocument/2006/relationships/image" Target="../media/image5.png"/></Relationships>
</file>

<file path=ppt/slides/_rels/slide13.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0.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1.xml"/><Relationship Id="rId4" Type="http://schemas.openxmlformats.org/officeDocument/2006/relationships/image" Target="../media/image25.png"/></Relationships>
</file>

<file path=ppt/slides/_rels/slide16.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1.xml"/><Relationship Id="rId5" Type="http://schemas.openxmlformats.org/officeDocument/2006/relationships/image" Target="../media/image30.png"/><Relationship Id="rId4" Type="http://schemas.openxmlformats.org/officeDocument/2006/relationships/image" Target="../media/image29.png"/></Relationships>
</file>

<file path=ppt/slides/_rels/slide19.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1.xml"/><Relationship Id="rId4" Type="http://schemas.openxmlformats.org/officeDocument/2006/relationships/image" Target="../media/image28.png"/></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20.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1.xml"/><Relationship Id="rId4" Type="http://schemas.openxmlformats.org/officeDocument/2006/relationships/image" Target="../media/image28.png"/></Relationships>
</file>

<file path=ppt/slides/_rels/slide21.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1.xml"/><Relationship Id="rId4" Type="http://schemas.openxmlformats.org/officeDocument/2006/relationships/image" Target="../media/image28.png"/></Relationships>
</file>

<file path=ppt/slides/_rels/slide22.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slideLayout" Target="../slideLayouts/slideLayout1.xml"/><Relationship Id="rId4" Type="http://schemas.openxmlformats.org/officeDocument/2006/relationships/image" Target="../media/image30.png"/></Relationships>
</file>

<file path=ppt/slides/_rels/slide26.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6.png"/><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33.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38.png"/><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3" Type="http://schemas.openxmlformats.org/officeDocument/2006/relationships/image" Target="../media/image41.jpeg"/><Relationship Id="rId2" Type="http://schemas.openxmlformats.org/officeDocument/2006/relationships/image" Target="../media/image40.png"/><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3" Type="http://schemas.openxmlformats.org/officeDocument/2006/relationships/image" Target="../media/image45.jpeg"/><Relationship Id="rId2" Type="http://schemas.openxmlformats.org/officeDocument/2006/relationships/image" Target="../media/image27.png"/><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0.png"/><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3" Type="http://schemas.openxmlformats.org/officeDocument/2006/relationships/image" Target="../media/image46.jpeg"/><Relationship Id="rId2" Type="http://schemas.openxmlformats.org/officeDocument/2006/relationships/image" Target="../media/image47.png"/><Relationship Id="rId1" Type="http://schemas.openxmlformats.org/officeDocument/2006/relationships/slideLayout" Target="../slideLayouts/slideLayout1.xml"/><Relationship Id="rId4" Type="http://schemas.openxmlformats.org/officeDocument/2006/relationships/image" Target="../media/image32.png"/></Relationships>
</file>

<file path=ppt/slides/_rels/slide38.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0.png"/><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2" Type="http://schemas.openxmlformats.org/officeDocument/2006/relationships/image" Target="../media/image48.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2" Type="http://schemas.openxmlformats.org/officeDocument/2006/relationships/image" Target="../media/image49.png"/><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2" Type="http://schemas.openxmlformats.org/officeDocument/2006/relationships/image" Target="../media/image50.jpeg"/><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7.png"/><Relationship Id="rId1" Type="http://schemas.openxmlformats.org/officeDocument/2006/relationships/slideLayout" Target="../slideLayouts/slideLayout1.xml"/><Relationship Id="rId4" Type="http://schemas.openxmlformats.org/officeDocument/2006/relationships/image" Target="../media/image30.png"/></Relationships>
</file>

<file path=ppt/slides/_rels/slide46.xml.rels><?xml version="1.0" encoding="UTF-8" standalone="yes"?>
<Relationships xmlns="http://schemas.openxmlformats.org/package/2006/relationships"><Relationship Id="rId2" Type="http://schemas.openxmlformats.org/officeDocument/2006/relationships/image" Target="../media/image48.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10.png"/><Relationship Id="rId1" Type="http://schemas.openxmlformats.org/officeDocument/2006/relationships/slideLayout" Target="../slideLayouts/slideLayout1.xml"/><Relationship Id="rId4" Type="http://schemas.openxmlformats.org/officeDocument/2006/relationships/image" Target="../media/image9.png"/></Relationships>
</file>

<file path=ppt/slides/_rels/slide7.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1.png"/><Relationship Id="rId1" Type="http://schemas.openxmlformats.org/officeDocument/2006/relationships/slideLayout" Target="../slideLayouts/slideLayout1.xml"/><Relationship Id="rId4" Type="http://schemas.openxmlformats.org/officeDocument/2006/relationships/image" Target="../media/image13.png"/></Relationships>
</file>

<file path=ppt/slides/_rels/slide9.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334327" y="1721001"/>
            <a:ext cx="11523345" cy="1191993"/>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0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 </a:t>
            </a: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第七章   有机化合物</a:t>
            </a:r>
            <a:endParaRPr lang="zh-CN" altLang="en-US" sz="54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7" name="文本框 6"/>
          <p:cNvSpPr txBox="1"/>
          <p:nvPr/>
        </p:nvSpPr>
        <p:spPr>
          <a:xfrm>
            <a:off x="334327" y="3115491"/>
            <a:ext cx="11523345" cy="1069845"/>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4800" b="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第四节　基本营养物质</a:t>
            </a:r>
            <a:endPar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内容占位符 2"/>
              <p:cNvSpPr>
                <a:spLocks noGrp="1"/>
              </p:cNvSpPr>
              <p:nvPr>
                <p:ph idx="1"/>
              </p:nvPr>
            </p:nvSpPr>
            <p:spPr>
              <a:xfrm>
                <a:off x="360854" y="746120"/>
                <a:ext cx="11485848" cy="2202462"/>
              </a:xfrm>
            </p:spPr>
            <p:txBody>
              <a:bodyPr/>
              <a:lstStyle/>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蛋白质的化学性质</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）水解反应：蛋白质</a:t>
                </a:r>
                <a14:m>
                  <m:oMath xmlns:m="http://schemas.openxmlformats.org/officeDocument/2006/math">
                    <m:m>
                      <m:mPr>
                        <m:mcs>
                          <m:mc>
                            <m:mcPr>
                              <m:count m:val="1"/>
                              <m:mcJc m:val="center"/>
                            </m:mcPr>
                          </m:mc>
                        </m:mcs>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mPr>
                      <m:mr>
                        <m:e>
                          <m: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酶</m:t>
                          </m:r>
                        </m:e>
                      </m:mr>
                      <m:mr>
                        <m:e>
                          <m:acc>
                            <m:accPr>
                              <m:chr m:val="⃗"/>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acc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acc>
                        </m:e>
                      </m:mr>
                    </m:m>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氨基酸。</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）特征反</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应</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3" name="内容占位符 2"/>
              <p:cNvSpPr>
                <a:spLocks noGrp="1" noRot="1" noChangeAspect="1" noMove="1" noResize="1" noEditPoints="1" noAdjustHandles="1" noChangeArrowheads="1" noChangeShapeType="1" noTextEdit="1"/>
              </p:cNvSpPr>
              <p:nvPr>
                <p:ph idx="1"/>
              </p:nvPr>
            </p:nvSpPr>
            <p:spPr>
              <a:xfrm>
                <a:off x="360854" y="746120"/>
                <a:ext cx="11485848" cy="2202462"/>
              </a:xfrm>
              <a:blipFill>
                <a:blip r:embed="rId2"/>
                <a:stretch>
                  <a:fillRect l="-796" b="-2210"/>
                </a:stretch>
              </a:blipFill>
            </p:spPr>
            <p:txBody>
              <a:bodyPr/>
              <a:lstStyle/>
              <a:p>
                <a:r>
                  <a:rPr lang="zh-CN" altLang="en-US">
                    <a:noFill/>
                  </a:rPr>
                  <a:t> </a:t>
                </a:r>
              </a:p>
            </p:txBody>
          </p:sp>
        </mc:Fallback>
      </mc:AlternateContent>
      <p:pic>
        <p:nvPicPr>
          <p:cNvPr id="4" name="cy35-52.jpg" descr="id:2147494266;FounderCES"/>
          <p:cNvPicPr/>
          <p:nvPr/>
        </p:nvPicPr>
        <p:blipFill>
          <a:blip r:embed="rId3"/>
          <a:stretch>
            <a:fillRect/>
          </a:stretch>
        </p:blipFill>
        <p:spPr>
          <a:xfrm>
            <a:off x="2494806" y="2996952"/>
            <a:ext cx="6768752" cy="1053455"/>
          </a:xfrm>
          <a:prstGeom prst="rect">
            <a:avLst/>
          </a:prstGeom>
        </p:spPr>
      </p:pic>
      <p:sp>
        <p:nvSpPr>
          <p:cNvPr id="5" name="内容占位符 1"/>
          <p:cNvSpPr txBox="1">
            <a:spLocks/>
          </p:cNvSpPr>
          <p:nvPr/>
        </p:nvSpPr>
        <p:spPr bwMode="auto">
          <a:xfrm>
            <a:off x="360854" y="4364920"/>
            <a:ext cx="11485848" cy="576248"/>
          </a:xfrm>
          <a:prstGeom prst="rect">
            <a:avLst/>
          </a:prstGeom>
          <a:solidFill>
            <a:srgbClr val="E3F2E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显</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色反应是指某些蛋白质的黄蛋白反应</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属于化学变化。</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关键提醒.eps" descr="id:2147491500;FounderCES"/>
          <p:cNvPicPr/>
          <p:nvPr/>
        </p:nvPicPr>
        <p:blipFill>
          <a:blip r:embed="rId4"/>
          <a:stretch>
            <a:fillRect/>
          </a:stretch>
        </p:blipFill>
        <p:spPr>
          <a:xfrm>
            <a:off x="478582" y="4527520"/>
            <a:ext cx="1872208" cy="369538"/>
          </a:xfrm>
          <a:prstGeom prst="rect">
            <a:avLst/>
          </a:prstGeom>
        </p:spPr>
      </p:pic>
    </p:spTree>
    <p:extLst>
      <p:ext uri="{BB962C8B-B14F-4D97-AF65-F5344CB8AC3E}">
        <p14:creationId xmlns:p14="http://schemas.microsoft.com/office/powerpoint/2010/main" val="3536337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内容占位符 6"/>
          <p:cNvSpPr>
            <a:spLocks noGrp="1"/>
          </p:cNvSpPr>
          <p:nvPr>
            <p:ph idx="1"/>
          </p:nvPr>
        </p:nvSpPr>
        <p:spPr>
          <a:xfrm>
            <a:off x="360854" y="746120"/>
            <a:ext cx="11485848" cy="2308324"/>
          </a:xfrm>
        </p:spPr>
        <p:txBody>
          <a:bodyPr/>
          <a:lstStyle/>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蛋白质在生产、生活中的应用</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）蛋白质是人类必需的营养物质，能保证身体健康。</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）动物的毛和蚕丝的主要成分是蛋白质，可应用于纺织工业。</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）绝大多数酶是一类特殊的蛋白质，是生物体内重要的催化剂</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54746616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知识点4.eps" descr="id:2147491617;FounderCES"/>
          <p:cNvPicPr/>
          <p:nvPr/>
        </p:nvPicPr>
        <p:blipFill>
          <a:blip r:embed="rId2"/>
          <a:stretch>
            <a:fillRect/>
          </a:stretch>
        </p:blipFill>
        <p:spPr>
          <a:xfrm>
            <a:off x="524712" y="891468"/>
            <a:ext cx="1440160" cy="382979"/>
          </a:xfrm>
          <a:prstGeom prst="rect">
            <a:avLst/>
          </a:prstGeom>
        </p:spPr>
      </p:pic>
      <mc:AlternateContent xmlns:mc="http://schemas.openxmlformats.org/markup-compatibility/2006" xmlns:a14="http://schemas.microsoft.com/office/drawing/2010/main">
        <mc:Choice Requires="a14">
          <p:sp>
            <p:nvSpPr>
              <p:cNvPr id="3" name="内容占位符 2"/>
              <p:cNvSpPr>
                <a:spLocks noGrp="1"/>
              </p:cNvSpPr>
              <p:nvPr>
                <p:ph idx="1"/>
              </p:nvPr>
            </p:nvSpPr>
            <p:spPr>
              <a:xfrm>
                <a:off x="360854" y="746120"/>
                <a:ext cx="11485848" cy="3251659"/>
              </a:xfrm>
            </p:spPr>
            <p:txBody>
              <a:bodyPr/>
              <a:lstStyle/>
              <a:p>
                <a:pPr hangingPunct="0">
                  <a:spcAft>
                    <a:spcPts val="0"/>
                  </a:spcAft>
                </a:pPr>
                <a:r>
                  <a:rPr lang="en-US" altLang="zh-CN" b="1" smtClean="0">
                    <a:solidFill>
                      <a:srgbClr val="46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46B26A"/>
                    </a:solidFill>
                    <a:latin typeface="Times New Roman" panose="02020603050405020304" pitchFamily="18" charset="0"/>
                    <a:ea typeface="黑体" panose="02010609060101010101" pitchFamily="49" charset="-122"/>
                    <a:cs typeface="Times New Roman" panose="02020603050405020304" pitchFamily="18" charset="0"/>
                  </a:rPr>
                  <a:t>油</a:t>
                </a:r>
                <a:r>
                  <a:rPr lang="zh-CN" altLang="zh-CN" b="1">
                    <a:solidFill>
                      <a:srgbClr val="46B26A"/>
                    </a:solidFill>
                    <a:latin typeface="Times New Roman" panose="02020603050405020304" pitchFamily="18" charset="0"/>
                    <a:ea typeface="黑体" panose="02010609060101010101" pitchFamily="49" charset="-122"/>
                    <a:cs typeface="Times New Roman" panose="02020603050405020304" pitchFamily="18" charset="0"/>
                  </a:rPr>
                  <a:t>脂</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组成特点及分类</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油脂</a:t>
                </a:r>
                <a14:m>
                  <m:oMath xmlns:m="http://schemas.openxmlformats.org/officeDocument/2006/math">
                    <m:d>
                      <m:dPr>
                        <m:begChr m:val="{"/>
                        <m:endChr m:val=""/>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dPr>
                      <m:e>
                        <m:m>
                          <m:mPr>
                            <m:plcHide m:val="on"/>
                            <m:mcs>
                              <m:mc>
                                <m:mcPr>
                                  <m:count m:val="1"/>
                                  <m:mcJc m:val="center"/>
                                </m:mcPr>
                              </m:mc>
                            </m:mcs>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mPr>
                          <m:mr>
                            <m:e>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元素组成：</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𝐂</m:t>
                              </m:r>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𝐇</m:t>
                              </m:r>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𝐎</m:t>
                              </m:r>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mr>
                          <m:mr>
                            <m:e>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分类</m:t>
                              </m:r>
                              <m:d>
                                <m:dPr>
                                  <m:begChr m:val="{"/>
                                  <m:endChr m:val=""/>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dPr>
                                <m:e>
                                  <m:m>
                                    <m:mPr>
                                      <m:plcHide m:val="on"/>
                                      <m:mcs>
                                        <m:mc>
                                          <m:mcPr>
                                            <m:count m:val="1"/>
                                            <m:mcJc m:val="center"/>
                                          </m:mcPr>
                                        </m:mc>
                                      </m:mcs>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mPr>
                                    <m:mr>
                                      <m:e>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植物油：不饱和高级脂肪酸甘油酯</m:t>
                                        </m:r>
                                      </m:e>
                                    </m:mr>
                                    <m:mr>
                                      <m:e>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动物脂肪：饱和高级脂肪酸甘油酯</m:t>
                                        </m:r>
                                      </m:e>
                                    </m:mr>
                                  </m:m>
                                </m:e>
                              </m:d>
                            </m:e>
                          </m:mr>
                        </m:m>
                      </m:e>
                    </m:d>
                  </m:oMath>
                </a14:m>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3" name="内容占位符 2"/>
              <p:cNvSpPr>
                <a:spLocks noGrp="1" noRot="1" noChangeAspect="1" noMove="1" noResize="1" noEditPoints="1" noAdjustHandles="1" noChangeArrowheads="1" noChangeShapeType="1" noTextEdit="1"/>
              </p:cNvSpPr>
              <p:nvPr>
                <p:ph idx="1"/>
              </p:nvPr>
            </p:nvSpPr>
            <p:spPr>
              <a:xfrm>
                <a:off x="360854" y="746120"/>
                <a:ext cx="11485848" cy="3251659"/>
              </a:xfrm>
              <a:blipFill>
                <a:blip r:embed="rId3"/>
                <a:stretch>
                  <a:fillRect l="-796"/>
                </a:stretch>
              </a:blipFill>
            </p:spPr>
            <p:txBody>
              <a:bodyPr/>
              <a:lstStyle/>
              <a:p>
                <a:r>
                  <a:rPr lang="zh-CN" altLang="en-US">
                    <a:noFill/>
                  </a:rPr>
                  <a:t> </a:t>
                </a:r>
              </a:p>
            </p:txBody>
          </p:sp>
        </mc:Fallback>
      </mc:AlternateContent>
      <p:sp>
        <p:nvSpPr>
          <p:cNvPr id="4" name="内容占位符 1"/>
          <p:cNvSpPr txBox="1">
            <a:spLocks/>
          </p:cNvSpPr>
          <p:nvPr/>
        </p:nvSpPr>
        <p:spPr bwMode="auto">
          <a:xfrm>
            <a:off x="360854" y="4149080"/>
            <a:ext cx="11485848" cy="1684244"/>
          </a:xfrm>
          <a:prstGeom prst="rect">
            <a:avLst/>
          </a:prstGeom>
          <a:solidFill>
            <a:srgbClr val="E3F2E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天然油脂都是混合物</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脂肪酸的饱和程度对油脂的熔点影响很大</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植物油含较多不饱和脂肪酸的甘油酯</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熔点较低</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常温下一般呈液态</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动物油含较多饱和脂肪酸的甘油酯</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熔点较高</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常温下一般呈固态。</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名师点拨.eps" descr="id:2147490454;FounderCES"/>
          <p:cNvPicPr/>
          <p:nvPr/>
        </p:nvPicPr>
        <p:blipFill>
          <a:blip r:embed="rId4"/>
          <a:stretch>
            <a:fillRect/>
          </a:stretch>
        </p:blipFill>
        <p:spPr>
          <a:xfrm>
            <a:off x="499884" y="4230966"/>
            <a:ext cx="1778898" cy="415027"/>
          </a:xfrm>
          <a:prstGeom prst="rect">
            <a:avLst/>
          </a:prstGeom>
        </p:spPr>
      </p:pic>
    </p:spTree>
    <p:extLst>
      <p:ext uri="{BB962C8B-B14F-4D97-AF65-F5344CB8AC3E}">
        <p14:creationId xmlns:p14="http://schemas.microsoft.com/office/powerpoint/2010/main" val="18475022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746120"/>
            <a:ext cx="11485848" cy="1200329"/>
          </a:xfrm>
        </p:spPr>
        <p:txBody>
          <a:bodyPr/>
          <a:lstStyle/>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油脂的化学性质</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）水解反</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应</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cy35-53.jpg" descr="id:2147494294;FounderCES"/>
          <p:cNvPicPr/>
          <p:nvPr/>
        </p:nvPicPr>
        <p:blipFill>
          <a:blip r:embed="rId2"/>
          <a:stretch>
            <a:fillRect/>
          </a:stretch>
        </p:blipFill>
        <p:spPr>
          <a:xfrm>
            <a:off x="2782838" y="1946449"/>
            <a:ext cx="5736947" cy="1726134"/>
          </a:xfrm>
          <a:prstGeom prst="rect">
            <a:avLst/>
          </a:prstGeom>
        </p:spPr>
      </p:pic>
      <p:sp>
        <p:nvSpPr>
          <p:cNvPr id="5" name="内容占位符 6"/>
          <p:cNvSpPr txBox="1">
            <a:spLocks/>
          </p:cNvSpPr>
          <p:nvPr/>
        </p:nvSpPr>
        <p:spPr bwMode="auto">
          <a:xfrm>
            <a:off x="360854" y="3861048"/>
            <a:ext cx="11485848"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）油脂的氢化</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cy35-52b.jpg" descr="id:2147494301;FounderCES"/>
          <p:cNvPicPr/>
          <p:nvPr/>
        </p:nvPicPr>
        <p:blipFill>
          <a:blip r:embed="rId3"/>
          <a:stretch>
            <a:fillRect/>
          </a:stretch>
        </p:blipFill>
        <p:spPr>
          <a:xfrm>
            <a:off x="2206774" y="4800438"/>
            <a:ext cx="7128792" cy="1004826"/>
          </a:xfrm>
          <a:prstGeom prst="rect">
            <a:avLst/>
          </a:prstGeom>
        </p:spPr>
      </p:pic>
    </p:spTree>
    <p:extLst>
      <p:ext uri="{BB962C8B-B14F-4D97-AF65-F5344CB8AC3E}">
        <p14:creationId xmlns:p14="http://schemas.microsoft.com/office/powerpoint/2010/main" val="104667986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内容占位符 6"/>
          <p:cNvSpPr>
            <a:spLocks noGrp="1"/>
          </p:cNvSpPr>
          <p:nvPr>
            <p:ph idx="1"/>
          </p:nvPr>
        </p:nvSpPr>
        <p:spPr>
          <a:xfrm>
            <a:off x="360854" y="746120"/>
            <a:ext cx="11485848" cy="2862322"/>
          </a:xfrm>
        </p:spPr>
        <p:txBody>
          <a:bodyPr/>
          <a:lstStyle/>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油脂在生产、生活中的应用</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）油脂是产生能量最高的营养物质。</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）人体中的脂肪是维持生命活动的一种备用能源。</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）油脂能保持体温和保护内脏器官。</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）油脂能增加食物的滋味，增进食欲，保证机体的正常生理功能</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39328546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24要点破.eps" descr="id:2147491660;FounderCES"/>
          <p:cNvPicPr/>
          <p:nvPr/>
        </p:nvPicPr>
        <p:blipFill>
          <a:blip r:embed="rId2"/>
          <a:stretch>
            <a:fillRect/>
          </a:stretch>
        </p:blipFill>
        <p:spPr>
          <a:xfrm>
            <a:off x="2913422" y="836712"/>
            <a:ext cx="6638168" cy="573653"/>
          </a:xfrm>
          <a:prstGeom prst="rect">
            <a:avLst/>
          </a:prstGeom>
        </p:spPr>
      </p:pic>
      <p:pic>
        <p:nvPicPr>
          <p:cNvPr id="5" name="要点1.eps" descr="id:2147491667;FounderCES"/>
          <p:cNvPicPr/>
          <p:nvPr/>
        </p:nvPicPr>
        <p:blipFill>
          <a:blip r:embed="rId3"/>
          <a:stretch>
            <a:fillRect/>
          </a:stretch>
        </p:blipFill>
        <p:spPr>
          <a:xfrm>
            <a:off x="504460" y="1646052"/>
            <a:ext cx="980430" cy="344346"/>
          </a:xfrm>
          <a:prstGeom prst="rect">
            <a:avLst/>
          </a:prstGeom>
        </p:spPr>
      </p:pic>
      <p:sp>
        <p:nvSpPr>
          <p:cNvPr id="3" name="内容占位符 2"/>
          <p:cNvSpPr>
            <a:spLocks noGrp="1"/>
          </p:cNvSpPr>
          <p:nvPr>
            <p:ph idx="1"/>
          </p:nvPr>
        </p:nvSpPr>
        <p:spPr>
          <a:xfrm>
            <a:off x="360854" y="1486525"/>
            <a:ext cx="11485848" cy="1754326"/>
          </a:xfrm>
        </p:spPr>
        <p:txBody>
          <a:bodyPr/>
          <a:lstStyle/>
          <a:p>
            <a:pPr hangingPunct="0">
              <a:spcAft>
                <a:spcPts val="0"/>
              </a:spcAft>
            </a:pPr>
            <a:r>
              <a:rPr lang="en-US" altLang="zh-CN" b="1" smtClean="0">
                <a:solidFill>
                  <a:srgbClr val="46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46B26A"/>
                </a:solidFill>
                <a:latin typeface="Times New Roman" panose="02020603050405020304" pitchFamily="18" charset="0"/>
                <a:ea typeface="黑体" panose="02010609060101010101" pitchFamily="49" charset="-122"/>
                <a:cs typeface="Times New Roman" panose="02020603050405020304" pitchFamily="18" charset="0"/>
              </a:rPr>
              <a:t>糖</a:t>
            </a:r>
            <a:r>
              <a:rPr lang="zh-CN" altLang="zh-CN" b="1">
                <a:solidFill>
                  <a:srgbClr val="46B26A"/>
                </a:solidFill>
                <a:latin typeface="Times New Roman" panose="02020603050405020304" pitchFamily="18" charset="0"/>
                <a:ea typeface="黑体" panose="02010609060101010101" pitchFamily="49" charset="-122"/>
                <a:cs typeface="Times New Roman" panose="02020603050405020304" pitchFamily="18" charset="0"/>
              </a:rPr>
              <a:t>类的水解</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糖类水解</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）水解规律</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ch56.jpg" descr="id:2147494322;FounderCES"/>
          <p:cNvPicPr/>
          <p:nvPr/>
        </p:nvPicPr>
        <p:blipFill>
          <a:blip r:embed="rId4"/>
          <a:stretch>
            <a:fillRect/>
          </a:stretch>
        </p:blipFill>
        <p:spPr>
          <a:xfrm>
            <a:off x="3718942" y="3246929"/>
            <a:ext cx="3563933" cy="2068681"/>
          </a:xfrm>
          <a:prstGeom prst="rect">
            <a:avLst/>
          </a:prstGeom>
        </p:spPr>
      </p:pic>
      <p:sp>
        <p:nvSpPr>
          <p:cNvPr id="7" name="内容占位符 3"/>
          <p:cNvSpPr txBox="1">
            <a:spLocks/>
          </p:cNvSpPr>
          <p:nvPr/>
        </p:nvSpPr>
        <p:spPr bwMode="auto">
          <a:xfrm>
            <a:off x="360854" y="5085184"/>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）水解条件</a:t>
            </a:r>
            <a:endParaRPr lang="en-US"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蔗糖、淀粉的水解均用稀硫酸作催化剂，并且水浴加热。</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406881196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200329"/>
          </a:xfrm>
        </p:spPr>
        <p:txBody>
          <a:bodyPr/>
          <a:lstStyle/>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检验淀粉水解及水解程度的实验</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）实验步</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骤</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cy35-54.jpg" descr="id:2147494329;FounderCES"/>
          <p:cNvPicPr/>
          <p:nvPr/>
        </p:nvPicPr>
        <p:blipFill>
          <a:blip r:embed="rId2"/>
          <a:stretch>
            <a:fillRect/>
          </a:stretch>
        </p:blipFill>
        <p:spPr>
          <a:xfrm>
            <a:off x="2422798" y="2060848"/>
            <a:ext cx="6966984" cy="2016224"/>
          </a:xfrm>
          <a:prstGeom prst="rect">
            <a:avLst/>
          </a:prstGeom>
        </p:spPr>
      </p:pic>
    </p:spTree>
    <p:extLst>
      <p:ext uri="{BB962C8B-B14F-4D97-AF65-F5344CB8AC3E}">
        <p14:creationId xmlns:p14="http://schemas.microsoft.com/office/powerpoint/2010/main" val="191739105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576248"/>
          </a:xfrm>
        </p:spPr>
        <p:txBody>
          <a:bodyPr/>
          <a:lstStyle/>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）实验现象及结</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论</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4" name="表格 3"/>
          <p:cNvGraphicFramePr>
            <a:graphicFrameLocks noGrp="1"/>
          </p:cNvGraphicFramePr>
          <p:nvPr>
            <p:extLst>
              <p:ext uri="{D42A27DB-BD31-4B8C-83A1-F6EECF244321}">
                <p14:modId xmlns:p14="http://schemas.microsoft.com/office/powerpoint/2010/main" val="3000481454"/>
              </p:ext>
            </p:extLst>
          </p:nvPr>
        </p:nvGraphicFramePr>
        <p:xfrm>
          <a:off x="478582" y="1412776"/>
          <a:ext cx="11305256" cy="2194560"/>
        </p:xfrm>
        <a:graphic>
          <a:graphicData uri="http://schemas.openxmlformats.org/drawingml/2006/table">
            <a:tbl>
              <a:tblPr firstRow="1" firstCol="1" bandRow="1"/>
              <a:tblGrid>
                <a:gridCol w="1370197">
                  <a:extLst>
                    <a:ext uri="{9D8B030D-6E8A-4147-A177-3AD203B41FA5}">
                      <a16:colId xmlns:a16="http://schemas.microsoft.com/office/drawing/2014/main" val="2016738355"/>
                    </a:ext>
                  </a:extLst>
                </a:gridCol>
                <a:gridCol w="3312440">
                  <a:extLst>
                    <a:ext uri="{9D8B030D-6E8A-4147-A177-3AD203B41FA5}">
                      <a16:colId xmlns:a16="http://schemas.microsoft.com/office/drawing/2014/main" val="3889427836"/>
                    </a:ext>
                  </a:extLst>
                </a:gridCol>
                <a:gridCol w="3312440">
                  <a:extLst>
                    <a:ext uri="{9D8B030D-6E8A-4147-A177-3AD203B41FA5}">
                      <a16:colId xmlns:a16="http://schemas.microsoft.com/office/drawing/2014/main" val="3801904632"/>
                    </a:ext>
                  </a:extLst>
                </a:gridCol>
                <a:gridCol w="3310179">
                  <a:extLst>
                    <a:ext uri="{9D8B030D-6E8A-4147-A177-3AD203B41FA5}">
                      <a16:colId xmlns:a16="http://schemas.microsoft.com/office/drawing/2014/main" val="2875158424"/>
                    </a:ext>
                  </a:extLst>
                </a:gridCol>
              </a:tblGrid>
              <a:tr h="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情况</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现象</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现象</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结论</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solidFill>
                      <a:srgbClr val="D8ECDD"/>
                    </a:solidFill>
                  </a:tcPr>
                </a:tc>
                <a:extLst>
                  <a:ext uri="{0D108BD9-81ED-4DB2-BD59-A6C34878D82A}">
                    <a16:rowId xmlns:a16="http://schemas.microsoft.com/office/drawing/2014/main" val="4158907978"/>
                  </a:ext>
                </a:extLst>
              </a:tr>
              <a:tr h="0">
                <a:tc>
                  <a:txBody>
                    <a:bodyPr/>
                    <a:lstStyle/>
                    <a:p>
                      <a:pPr algn="ctr" hangingPunct="0">
                        <a:lnSpc>
                          <a:spcPct val="150000"/>
                        </a:lnSpc>
                        <a:spcAft>
                          <a:spcPts val="0"/>
                        </a:spcAft>
                      </a:pP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①</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溶液呈蓝色</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未产生银镜</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未水解</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extLst>
                  <a:ext uri="{0D108BD9-81ED-4DB2-BD59-A6C34878D82A}">
                    <a16:rowId xmlns:a16="http://schemas.microsoft.com/office/drawing/2014/main" val="966540854"/>
                  </a:ext>
                </a:extLst>
              </a:tr>
              <a:tr h="0">
                <a:tc>
                  <a:txBody>
                    <a:bodyPr/>
                    <a:lstStyle/>
                    <a:p>
                      <a:pPr algn="ctr" hangingPunct="0">
                        <a:lnSpc>
                          <a:spcPct val="150000"/>
                        </a:lnSpc>
                        <a:spcAft>
                          <a:spcPts val="0"/>
                        </a:spcAft>
                      </a:pP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②</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溶液呈蓝色</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出现银镜</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部分水解</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extLst>
                  <a:ext uri="{0D108BD9-81ED-4DB2-BD59-A6C34878D82A}">
                    <a16:rowId xmlns:a16="http://schemas.microsoft.com/office/drawing/2014/main" val="3267443476"/>
                  </a:ext>
                </a:extLst>
              </a:tr>
              <a:tr h="0">
                <a:tc>
                  <a:txBody>
                    <a:bodyPr/>
                    <a:lstStyle/>
                    <a:p>
                      <a:pPr algn="ctr" hangingPunct="0">
                        <a:lnSpc>
                          <a:spcPct val="150000"/>
                        </a:lnSpc>
                        <a:spcAft>
                          <a:spcPts val="0"/>
                        </a:spcAft>
                      </a:pP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③</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溶液不呈蓝色</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出现银镜</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完全水解</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extLst>
                  <a:ext uri="{0D108BD9-81ED-4DB2-BD59-A6C34878D82A}">
                    <a16:rowId xmlns:a16="http://schemas.microsoft.com/office/drawing/2014/main" val="2341676833"/>
                  </a:ext>
                </a:extLst>
              </a:tr>
            </a:tbl>
          </a:graphicData>
        </a:graphic>
      </p:graphicFrame>
      <p:sp>
        <p:nvSpPr>
          <p:cNvPr id="5" name="内容占位符 1"/>
          <p:cNvSpPr txBox="1">
            <a:spLocks/>
          </p:cNvSpPr>
          <p:nvPr/>
        </p:nvSpPr>
        <p:spPr bwMode="auto">
          <a:xfrm>
            <a:off x="360854" y="3861048"/>
            <a:ext cx="11485848" cy="1130246"/>
          </a:xfrm>
          <a:prstGeom prst="rect">
            <a:avLst/>
          </a:prstGeom>
          <a:solidFill>
            <a:srgbClr val="E3F2E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检验葡萄糖生成时</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要注意水解液需加碱至呈碱性。</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检验淀粉是否存在时</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注意水解液不用加碱溶液</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否则</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会与碱反应。</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7" name="关键提醒.eps" descr="id:2147491500;FounderCES"/>
          <p:cNvPicPr/>
          <p:nvPr/>
        </p:nvPicPr>
        <p:blipFill>
          <a:blip r:embed="rId2"/>
          <a:stretch>
            <a:fillRect/>
          </a:stretch>
        </p:blipFill>
        <p:spPr>
          <a:xfrm>
            <a:off x="478582" y="3961934"/>
            <a:ext cx="1872208" cy="369538"/>
          </a:xfrm>
          <a:prstGeom prst="rect">
            <a:avLst/>
          </a:prstGeom>
        </p:spPr>
      </p:pic>
    </p:spTree>
    <p:extLst>
      <p:ext uri="{BB962C8B-B14F-4D97-AF65-F5344CB8AC3E}">
        <p14:creationId xmlns:p14="http://schemas.microsoft.com/office/powerpoint/2010/main" val="41924063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24典例1.eps" descr="id:2147491711;FounderCES"/>
          <p:cNvPicPr/>
          <p:nvPr/>
        </p:nvPicPr>
        <p:blipFill>
          <a:blip r:embed="rId2"/>
          <a:stretch>
            <a:fillRect/>
          </a:stretch>
        </p:blipFill>
        <p:spPr>
          <a:xfrm>
            <a:off x="478582" y="908720"/>
            <a:ext cx="1008112" cy="325157"/>
          </a:xfrm>
          <a:prstGeom prst="rect">
            <a:avLst/>
          </a:prstGeom>
        </p:spPr>
      </p:pic>
      <p:sp>
        <p:nvSpPr>
          <p:cNvPr id="2" name="内容占位符 1"/>
          <p:cNvSpPr>
            <a:spLocks noGrp="1"/>
          </p:cNvSpPr>
          <p:nvPr>
            <p:ph idx="1"/>
          </p:nvPr>
        </p:nvSpPr>
        <p:spPr>
          <a:xfrm>
            <a:off x="360854" y="746120"/>
            <a:ext cx="11485848" cy="576248"/>
          </a:xfrm>
        </p:spPr>
        <p:txBody>
          <a:bodyPr/>
          <a:lstStyle/>
          <a:p>
            <a:pPr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了探究淀粉的水解程度，某同学设计了如图实验。</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cy35-55.jpg" descr="id:2147494358;FounderCES"/>
          <p:cNvPicPr/>
          <p:nvPr/>
        </p:nvPicPr>
        <p:blipFill>
          <a:blip r:embed="rId3"/>
          <a:stretch>
            <a:fillRect/>
          </a:stretch>
        </p:blipFill>
        <p:spPr>
          <a:xfrm>
            <a:off x="3214886" y="1484784"/>
            <a:ext cx="5256584" cy="2297437"/>
          </a:xfrm>
          <a:prstGeom prst="rect">
            <a:avLst/>
          </a:prstGeom>
        </p:spPr>
      </p:pic>
      <p:sp>
        <p:nvSpPr>
          <p:cNvPr id="5" name="内容占位符 1"/>
          <p:cNvSpPr txBox="1">
            <a:spLocks/>
          </p:cNvSpPr>
          <p:nvPr/>
        </p:nvSpPr>
        <p:spPr bwMode="auto">
          <a:xfrm>
            <a:off x="360854" y="3522890"/>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请回答下列问题。</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）步骤</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，稀硫酸的作用是</a:t>
            </a:r>
            <a:r>
              <a:rPr lang="zh-CN"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7" name="图片 6">
            <a:extLst>
              <a:ext uri="{FF2B5EF4-FFF2-40B4-BE49-F238E27FC236}">
                <a16:creationId xmlns:a16="http://schemas.microsoft.com/office/drawing/2014/main" id="{BE7F38F7-DD22-BD96-D730-313123BBF0E3}"/>
              </a:ext>
            </a:extLst>
          </p:cNvPr>
          <p:cNvPicPr>
            <a:picLocks noChangeAspect="1"/>
          </p:cNvPicPr>
          <p:nvPr/>
        </p:nvPicPr>
        <p:blipFill>
          <a:blip r:embed="rId4"/>
          <a:stretch>
            <a:fillRect/>
          </a:stretch>
        </p:blipFill>
        <p:spPr>
          <a:xfrm>
            <a:off x="345230" y="5481686"/>
            <a:ext cx="978786" cy="443225"/>
          </a:xfrm>
          <a:prstGeom prst="rect">
            <a:avLst/>
          </a:prstGeom>
        </p:spPr>
      </p:pic>
      <p:pic>
        <p:nvPicPr>
          <p:cNvPr id="8" name="图片 7">
            <a:extLst>
              <a:ext uri="{FF2B5EF4-FFF2-40B4-BE49-F238E27FC236}">
                <a16:creationId xmlns:a16="http://schemas.microsoft.com/office/drawing/2014/main" id="{75C237BB-760D-EC15-12E5-02A2F46B6688}"/>
              </a:ext>
            </a:extLst>
          </p:cNvPr>
          <p:cNvPicPr>
            <a:picLocks noChangeAspect="1"/>
          </p:cNvPicPr>
          <p:nvPr/>
        </p:nvPicPr>
        <p:blipFill>
          <a:blip r:embed="rId5"/>
          <a:stretch>
            <a:fillRect/>
          </a:stretch>
        </p:blipFill>
        <p:spPr>
          <a:xfrm>
            <a:off x="386732" y="4942946"/>
            <a:ext cx="1046020" cy="423292"/>
          </a:xfrm>
          <a:prstGeom prst="rect">
            <a:avLst/>
          </a:prstGeom>
        </p:spPr>
      </p:pic>
      <p:sp>
        <p:nvSpPr>
          <p:cNvPr id="9" name="内容占位符 1"/>
          <p:cNvSpPr txBox="1">
            <a:spLocks/>
          </p:cNvSpPr>
          <p:nvPr/>
        </p:nvSpPr>
        <p:spPr bwMode="auto">
          <a:xfrm>
            <a:off x="1342678" y="4797152"/>
            <a:ext cx="10504024" cy="5799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a:spcAft>
                <a:spcPts val="0"/>
              </a:spcAft>
            </a:pP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作催化剂</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10" name="内容占位符 1"/>
          <p:cNvSpPr txBox="1">
            <a:spLocks/>
          </p:cNvSpPr>
          <p:nvPr/>
        </p:nvSpPr>
        <p:spPr bwMode="auto">
          <a:xfrm>
            <a:off x="345230" y="5357742"/>
            <a:ext cx="11501472"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a:spcAft>
                <a:spcPts val="0"/>
              </a:spcAft>
            </a:pP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稀</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硫酸是淀粉水解的催化剂</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步骤</a:t>
            </a:r>
            <a:r>
              <a:rPr lang="en-US" altLang="zh-CN" b="1">
                <a:solidFill>
                  <a:srgbClr val="000000"/>
                </a:solidFill>
                <a:latin typeface="宋体" panose="02010600030101010101" pitchFamily="2" charset="-122"/>
                <a:cs typeface="Times New Roman" panose="02020603050405020304" pitchFamily="18" charset="0"/>
              </a:rPr>
              <a:t>①</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稀硫酸的作用是作催化剂。</a:t>
            </a:r>
            <a:endPar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0265938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9"/>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7"/>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a:extLst>
              <a:ext uri="{FF2B5EF4-FFF2-40B4-BE49-F238E27FC236}">
                <a16:creationId xmlns:a16="http://schemas.microsoft.com/office/drawing/2014/main" id="{BE7F38F7-DD22-BD96-D730-313123BBF0E3}"/>
              </a:ext>
            </a:extLst>
          </p:cNvPr>
          <p:cNvPicPr>
            <a:picLocks noChangeAspect="1"/>
          </p:cNvPicPr>
          <p:nvPr/>
        </p:nvPicPr>
        <p:blipFill>
          <a:blip r:embed="rId2"/>
          <a:stretch>
            <a:fillRect/>
          </a:stretch>
        </p:blipFill>
        <p:spPr>
          <a:xfrm>
            <a:off x="345230" y="4554208"/>
            <a:ext cx="978786" cy="443225"/>
          </a:xfrm>
          <a:prstGeom prst="rect">
            <a:avLst/>
          </a:prstGeom>
        </p:spPr>
      </p:pic>
      <p:pic>
        <p:nvPicPr>
          <p:cNvPr id="5" name="图片 4">
            <a:extLst>
              <a:ext uri="{FF2B5EF4-FFF2-40B4-BE49-F238E27FC236}">
                <a16:creationId xmlns:a16="http://schemas.microsoft.com/office/drawing/2014/main" id="{75C237BB-760D-EC15-12E5-02A2F46B6688}"/>
              </a:ext>
            </a:extLst>
          </p:cNvPr>
          <p:cNvPicPr>
            <a:picLocks noChangeAspect="1"/>
          </p:cNvPicPr>
          <p:nvPr/>
        </p:nvPicPr>
        <p:blipFill>
          <a:blip r:embed="rId3"/>
          <a:stretch>
            <a:fillRect/>
          </a:stretch>
        </p:blipFill>
        <p:spPr>
          <a:xfrm>
            <a:off x="386732" y="4015468"/>
            <a:ext cx="1046020" cy="423292"/>
          </a:xfrm>
          <a:prstGeom prst="rect">
            <a:avLst/>
          </a:prstGeom>
        </p:spPr>
      </p:pic>
      <p:sp>
        <p:nvSpPr>
          <p:cNvPr id="6" name="内容占位符 1"/>
          <p:cNvSpPr txBox="1">
            <a:spLocks/>
          </p:cNvSpPr>
          <p:nvPr/>
        </p:nvSpPr>
        <p:spPr bwMode="auto">
          <a:xfrm>
            <a:off x="1342678" y="3869674"/>
            <a:ext cx="10504024" cy="5799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a:spcAft>
                <a:spcPts val="0"/>
              </a:spcAft>
            </a:pP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中和稀硫酸</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7" name="内容占位符 1"/>
          <p:cNvSpPr txBox="1">
            <a:spLocks/>
          </p:cNvSpPr>
          <p:nvPr/>
        </p:nvSpPr>
        <p:spPr bwMode="auto">
          <a:xfrm>
            <a:off x="345230" y="4430264"/>
            <a:ext cx="11501472"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a:spcAft>
                <a:spcPts val="0"/>
              </a:spcAft>
            </a:pP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水</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解反应后的溶液中含有稀硫酸</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在步骤</a:t>
            </a:r>
            <a:r>
              <a:rPr lang="en-US" altLang="zh-CN" b="1">
                <a:solidFill>
                  <a:srgbClr val="000000"/>
                </a:solidFill>
                <a:latin typeface="宋体" panose="02010600030101010101" pitchFamily="2" charset="-122"/>
                <a:cs typeface="Times New Roman" panose="02020603050405020304" pitchFamily="18" charset="0"/>
              </a:rPr>
              <a:t>②</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中加入氢氧化钠溶液的目的是中和稀硫酸</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使溶液显碱性</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然后再检验葡萄糖的产生。</a:t>
            </a:r>
            <a:endPar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8" name="内容占位符 7"/>
          <p:cNvSpPr>
            <a:spLocks noGrp="1"/>
          </p:cNvSpPr>
          <p:nvPr>
            <p:ph idx="1"/>
          </p:nvPr>
        </p:nvSpPr>
        <p:spPr>
          <a:xfrm>
            <a:off x="360854" y="746120"/>
            <a:ext cx="11485848" cy="576248"/>
          </a:xfrm>
        </p:spPr>
        <p:txBody>
          <a:bodyPr/>
          <a:lstStyle/>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）步骤</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，加入氢氧化钠溶液的目的是</a:t>
            </a:r>
            <a:r>
              <a:rPr lang="zh-CN" altLang="zh-CN" b="1" u="sng">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9" name="cy35-55.jpg" descr="id:2147494358;FounderCES"/>
          <p:cNvPicPr/>
          <p:nvPr/>
        </p:nvPicPr>
        <p:blipFill>
          <a:blip r:embed="rId4"/>
          <a:stretch>
            <a:fillRect/>
          </a:stretch>
        </p:blipFill>
        <p:spPr>
          <a:xfrm>
            <a:off x="3214886" y="1484784"/>
            <a:ext cx="5256584" cy="2297437"/>
          </a:xfrm>
          <a:prstGeom prst="rect">
            <a:avLst/>
          </a:prstGeom>
        </p:spPr>
      </p:pic>
    </p:spTree>
    <p:extLst>
      <p:ext uri="{BB962C8B-B14F-4D97-AF65-F5344CB8AC3E}">
        <p14:creationId xmlns:p14="http://schemas.microsoft.com/office/powerpoint/2010/main" val="38429045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4"/>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24知识过.eps" descr="id:2147487985;FounderCES"/>
          <p:cNvPicPr/>
          <p:nvPr/>
        </p:nvPicPr>
        <p:blipFill>
          <a:blip r:embed="rId2">
            <a:clrChange>
              <a:clrFrom>
                <a:srgbClr val="000000">
                  <a:alpha val="0"/>
                </a:srgbClr>
              </a:clrFrom>
              <a:clrTo>
                <a:srgbClr val="000000">
                  <a:alpha val="0"/>
                </a:srgbClr>
              </a:clrTo>
            </a:clrChange>
          </a:blip>
          <a:stretch>
            <a:fillRect/>
          </a:stretch>
        </p:blipFill>
        <p:spPr>
          <a:xfrm>
            <a:off x="2970689" y="755651"/>
            <a:ext cx="6249035" cy="539750"/>
          </a:xfrm>
          <a:prstGeom prst="rect">
            <a:avLst/>
          </a:prstGeom>
        </p:spPr>
      </p:pic>
      <p:pic>
        <p:nvPicPr>
          <p:cNvPr id="12" name="知识点1.eps" descr="id:2147491441;FounderCES"/>
          <p:cNvPicPr/>
          <p:nvPr/>
        </p:nvPicPr>
        <p:blipFill>
          <a:blip r:embed="rId3"/>
          <a:stretch>
            <a:fillRect/>
          </a:stretch>
        </p:blipFill>
        <p:spPr>
          <a:xfrm>
            <a:off x="406574" y="1520590"/>
            <a:ext cx="1296144" cy="358243"/>
          </a:xfrm>
          <a:prstGeom prst="rect">
            <a:avLst/>
          </a:prstGeom>
        </p:spPr>
      </p:pic>
      <p:sp>
        <p:nvSpPr>
          <p:cNvPr id="13" name="内容占位符 1"/>
          <p:cNvSpPr txBox="1">
            <a:spLocks/>
          </p:cNvSpPr>
          <p:nvPr/>
        </p:nvSpPr>
        <p:spPr bwMode="auto">
          <a:xfrm>
            <a:off x="360854" y="1342509"/>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b="1" smtClean="0">
                <a:solidFill>
                  <a:srgbClr val="46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46B26A"/>
                </a:solidFill>
                <a:latin typeface="Times New Roman" panose="02020603050405020304" pitchFamily="18" charset="0"/>
                <a:ea typeface="黑体" panose="02010609060101010101" pitchFamily="49" charset="-122"/>
                <a:cs typeface="Times New Roman" panose="02020603050405020304" pitchFamily="18" charset="0"/>
              </a:rPr>
              <a:t>营</a:t>
            </a:r>
            <a:r>
              <a:rPr lang="zh-CN" altLang="zh-CN" b="1">
                <a:solidFill>
                  <a:srgbClr val="46B26A"/>
                </a:solidFill>
                <a:latin typeface="Times New Roman" panose="02020603050405020304" pitchFamily="18" charset="0"/>
                <a:ea typeface="黑体" panose="02010609060101010101" pitchFamily="49" charset="-122"/>
                <a:cs typeface="Times New Roman" panose="02020603050405020304" pitchFamily="18" charset="0"/>
              </a:rPr>
              <a:t>养物质与糖类的代表物</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基本营养物质</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d799.jpg" descr="id:2147494186;FounderCES"/>
          <p:cNvPicPr/>
          <p:nvPr/>
        </p:nvPicPr>
        <p:blipFill>
          <a:blip r:embed="rId4"/>
          <a:stretch>
            <a:fillRect/>
          </a:stretch>
        </p:blipFill>
        <p:spPr>
          <a:xfrm>
            <a:off x="2350335" y="2636912"/>
            <a:ext cx="6841215" cy="2664296"/>
          </a:xfrm>
          <a:prstGeom prst="rect">
            <a:avLst/>
          </a:prstGeom>
        </p:spPr>
      </p:pic>
    </p:spTree>
    <p:extLst>
      <p:ext uri="{BB962C8B-B14F-4D97-AF65-F5344CB8AC3E}">
        <p14:creationId xmlns:p14="http://schemas.microsoft.com/office/powerpoint/2010/main" val="54643399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a:extLst>
              <a:ext uri="{FF2B5EF4-FFF2-40B4-BE49-F238E27FC236}">
                <a16:creationId xmlns:a16="http://schemas.microsoft.com/office/drawing/2014/main" id="{BE7F38F7-DD22-BD96-D730-313123BBF0E3}"/>
              </a:ext>
            </a:extLst>
          </p:cNvPr>
          <p:cNvPicPr>
            <a:picLocks noChangeAspect="1"/>
          </p:cNvPicPr>
          <p:nvPr/>
        </p:nvPicPr>
        <p:blipFill>
          <a:blip r:embed="rId2"/>
          <a:stretch>
            <a:fillRect/>
          </a:stretch>
        </p:blipFill>
        <p:spPr>
          <a:xfrm>
            <a:off x="345230" y="4617590"/>
            <a:ext cx="978786" cy="443225"/>
          </a:xfrm>
          <a:prstGeom prst="rect">
            <a:avLst/>
          </a:prstGeom>
        </p:spPr>
      </p:pic>
      <p:pic>
        <p:nvPicPr>
          <p:cNvPr id="6" name="图片 5">
            <a:extLst>
              <a:ext uri="{FF2B5EF4-FFF2-40B4-BE49-F238E27FC236}">
                <a16:creationId xmlns:a16="http://schemas.microsoft.com/office/drawing/2014/main" id="{75C237BB-760D-EC15-12E5-02A2F46B6688}"/>
              </a:ext>
            </a:extLst>
          </p:cNvPr>
          <p:cNvPicPr>
            <a:picLocks noChangeAspect="1"/>
          </p:cNvPicPr>
          <p:nvPr/>
        </p:nvPicPr>
        <p:blipFill>
          <a:blip r:embed="rId3"/>
          <a:stretch>
            <a:fillRect/>
          </a:stretch>
        </p:blipFill>
        <p:spPr>
          <a:xfrm>
            <a:off x="386732" y="4044346"/>
            <a:ext cx="1046020" cy="423292"/>
          </a:xfrm>
          <a:prstGeom prst="rect">
            <a:avLst/>
          </a:prstGeom>
        </p:spPr>
      </p:pic>
      <p:sp>
        <p:nvSpPr>
          <p:cNvPr id="7" name="内容占位符 1"/>
          <p:cNvSpPr txBox="1">
            <a:spLocks/>
          </p:cNvSpPr>
          <p:nvPr/>
        </p:nvSpPr>
        <p:spPr bwMode="auto">
          <a:xfrm>
            <a:off x="1342678" y="3861048"/>
            <a:ext cx="10504024"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a:spcAft>
                <a:spcPts val="0"/>
              </a:spcAft>
            </a:pP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新制的氢氧化铜</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8" name="内容占位符 1"/>
          <p:cNvSpPr txBox="1">
            <a:spLocks/>
          </p:cNvSpPr>
          <p:nvPr/>
        </p:nvSpPr>
        <p:spPr bwMode="auto">
          <a:xfrm>
            <a:off x="345230" y="4493646"/>
            <a:ext cx="11501472"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a:spcAft>
                <a:spcPts val="0"/>
              </a:spcAft>
            </a:pP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葡</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萄糖分子中含有醛基</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能够与银氨溶液发生银镜反应</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也能够与新制的</a:t>
            </a:r>
            <a:r>
              <a:rPr lang="en-US" altLang="zh-CN" b="1">
                <a:solidFill>
                  <a:srgbClr val="000000"/>
                </a:solidFill>
                <a:latin typeface="Times New Roman" panose="02020603050405020304" pitchFamily="18" charset="0"/>
                <a:ea typeface="宋体" panose="02010600030101010101" pitchFamily="2" charset="-122"/>
              </a:rPr>
              <a:t>Cu</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rPr>
              <a:t>OH</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25000">
                <a:solidFill>
                  <a:srgbClr val="000000"/>
                </a:solidFill>
                <a:latin typeface="Times New Roman" panose="02020603050405020304" pitchFamily="18" charset="0"/>
                <a:ea typeface="宋体" panose="02010600030101010101" pitchFamily="2" charset="-122"/>
              </a:rPr>
              <a:t>2</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共热产生砖红色沉淀</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根据步骤</a:t>
            </a:r>
            <a:r>
              <a:rPr lang="en-US" altLang="zh-CN" b="1">
                <a:solidFill>
                  <a:srgbClr val="000000"/>
                </a:solidFill>
                <a:latin typeface="宋体" panose="02010600030101010101" pitchFamily="2" charset="-122"/>
                <a:cs typeface="Times New Roman" panose="02020603050405020304" pitchFamily="18" charset="0"/>
              </a:rPr>
              <a:t>③</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加入试剂</a:t>
            </a:r>
            <a:r>
              <a:rPr lang="en-US" altLang="zh-CN" b="1">
                <a:solidFill>
                  <a:srgbClr val="000000"/>
                </a:solidFill>
                <a:latin typeface="Times New Roman" panose="02020603050405020304" pitchFamily="18" charset="0"/>
                <a:ea typeface="宋体" panose="02010600030101010101" pitchFamily="2" charset="-122"/>
              </a:rPr>
              <a:t>M</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并加热后有砖红色沉淀产生</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可知加入的试剂</a:t>
            </a:r>
            <a:r>
              <a:rPr lang="en-US" altLang="zh-CN" b="1">
                <a:solidFill>
                  <a:srgbClr val="000000"/>
                </a:solidFill>
                <a:latin typeface="Times New Roman" panose="02020603050405020304" pitchFamily="18" charset="0"/>
                <a:ea typeface="宋体" panose="02010600030101010101" pitchFamily="2" charset="-122"/>
              </a:rPr>
              <a:t>M</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为新制的氢氧化铜。</a:t>
            </a:r>
            <a:endParaRPr lang="zh-CN"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9" name="内容占位符 8"/>
          <p:cNvSpPr>
            <a:spLocks noGrp="1"/>
          </p:cNvSpPr>
          <p:nvPr>
            <p:ph idx="1"/>
          </p:nvPr>
        </p:nvSpPr>
        <p:spPr>
          <a:xfrm>
            <a:off x="360854" y="746120"/>
            <a:ext cx="11485848" cy="576248"/>
          </a:xfrm>
        </p:spPr>
        <p:txBody>
          <a:bodyPr/>
          <a:lstStyle/>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）步骤</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，试剂</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a:t>
            </a: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10" name="cy35-55.jpg" descr="id:2147494358;FounderCES"/>
          <p:cNvPicPr/>
          <p:nvPr/>
        </p:nvPicPr>
        <p:blipFill>
          <a:blip r:embed="rId4"/>
          <a:stretch>
            <a:fillRect/>
          </a:stretch>
        </p:blipFill>
        <p:spPr>
          <a:xfrm>
            <a:off x="3214886" y="1484784"/>
            <a:ext cx="5256584" cy="2297437"/>
          </a:xfrm>
          <a:prstGeom prst="rect">
            <a:avLst/>
          </a:prstGeom>
        </p:spPr>
      </p:pic>
    </p:spTree>
    <p:extLst>
      <p:ext uri="{BB962C8B-B14F-4D97-AF65-F5344CB8AC3E}">
        <p14:creationId xmlns:p14="http://schemas.microsoft.com/office/powerpoint/2010/main" val="14089528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5"/>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a:extLst>
              <a:ext uri="{FF2B5EF4-FFF2-40B4-BE49-F238E27FC236}">
                <a16:creationId xmlns:a16="http://schemas.microsoft.com/office/drawing/2014/main" id="{BE7F38F7-DD22-BD96-D730-313123BBF0E3}"/>
              </a:ext>
            </a:extLst>
          </p:cNvPr>
          <p:cNvPicPr>
            <a:picLocks noChangeAspect="1"/>
          </p:cNvPicPr>
          <p:nvPr/>
        </p:nvPicPr>
        <p:blipFill>
          <a:blip r:embed="rId2"/>
          <a:stretch>
            <a:fillRect/>
          </a:stretch>
        </p:blipFill>
        <p:spPr>
          <a:xfrm>
            <a:off x="345230" y="4257550"/>
            <a:ext cx="978786" cy="443225"/>
          </a:xfrm>
          <a:prstGeom prst="rect">
            <a:avLst/>
          </a:prstGeom>
        </p:spPr>
      </p:pic>
      <p:pic>
        <p:nvPicPr>
          <p:cNvPr id="6" name="图片 5">
            <a:extLst>
              <a:ext uri="{FF2B5EF4-FFF2-40B4-BE49-F238E27FC236}">
                <a16:creationId xmlns:a16="http://schemas.microsoft.com/office/drawing/2014/main" id="{75C237BB-760D-EC15-12E5-02A2F46B6688}"/>
              </a:ext>
            </a:extLst>
          </p:cNvPr>
          <p:cNvPicPr>
            <a:picLocks noChangeAspect="1"/>
          </p:cNvPicPr>
          <p:nvPr/>
        </p:nvPicPr>
        <p:blipFill>
          <a:blip r:embed="rId3"/>
          <a:stretch>
            <a:fillRect/>
          </a:stretch>
        </p:blipFill>
        <p:spPr>
          <a:xfrm>
            <a:off x="386732" y="3684306"/>
            <a:ext cx="1046020" cy="423292"/>
          </a:xfrm>
          <a:prstGeom prst="rect">
            <a:avLst/>
          </a:prstGeom>
        </p:spPr>
      </p:pic>
      <p:sp>
        <p:nvSpPr>
          <p:cNvPr id="7" name="内容占位符 1"/>
          <p:cNvSpPr txBox="1">
            <a:spLocks/>
          </p:cNvSpPr>
          <p:nvPr/>
        </p:nvSpPr>
        <p:spPr bwMode="auto">
          <a:xfrm>
            <a:off x="1342678" y="3501008"/>
            <a:ext cx="10504024"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部分</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8" name="内容占位符 1"/>
          <p:cNvSpPr txBox="1">
            <a:spLocks/>
          </p:cNvSpPr>
          <p:nvPr/>
        </p:nvSpPr>
        <p:spPr bwMode="auto">
          <a:xfrm>
            <a:off x="345230" y="4133606"/>
            <a:ext cx="11501472" cy="22382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将</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水解后的溶液分为两份</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一份中加入碘水</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溶液变蓝色</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说明含有未水解的淀粉</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另一份水解后的溶液先加碱中和</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后加入新制的氢氧化铜</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并加热</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有砖红色沉淀产生</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说明其中含有水解产生的葡萄糖</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据此可知溶液中淀粉只有部分水解变为葡萄糖</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没有完全水解。</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9" name="内容占位符 8"/>
          <p:cNvSpPr>
            <a:spLocks noGrp="1"/>
          </p:cNvSpPr>
          <p:nvPr>
            <p:ph idx="1"/>
          </p:nvPr>
        </p:nvSpPr>
        <p:spPr>
          <a:xfrm>
            <a:off x="360854" y="746120"/>
            <a:ext cx="11485848" cy="1130246"/>
          </a:xfrm>
        </p:spPr>
        <p:txBody>
          <a:bodyPr/>
          <a:lstStyle/>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）根据实验结果，判断溶液中淀粉</a:t>
            </a: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填</a:t>
            </a:r>
            <a:r>
              <a:rPr lang="en-US" altLang="zh-CN" b="1">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没有</a:t>
            </a:r>
            <a:r>
              <a:rPr lang="en-US" altLang="zh-CN" b="1">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部分</a:t>
            </a:r>
            <a:r>
              <a:rPr lang="en-US" altLang="zh-CN" b="1">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a:t>
            </a:r>
            <a:r>
              <a:rPr lang="en-US" altLang="zh-CN" b="1">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完全</a:t>
            </a:r>
            <a:r>
              <a:rPr lang="en-US" altLang="zh-CN" b="1">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）水解成葡萄糖</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10" name="cy35-55.jpg" descr="id:2147494358;FounderCES"/>
          <p:cNvPicPr/>
          <p:nvPr/>
        </p:nvPicPr>
        <p:blipFill>
          <a:blip r:embed="rId4"/>
          <a:stretch>
            <a:fillRect/>
          </a:stretch>
        </p:blipFill>
        <p:spPr>
          <a:xfrm>
            <a:off x="3286894" y="1563611"/>
            <a:ext cx="5256584" cy="2297437"/>
          </a:xfrm>
          <a:prstGeom prst="rect">
            <a:avLst/>
          </a:prstGeom>
        </p:spPr>
      </p:pic>
    </p:spTree>
    <p:extLst>
      <p:ext uri="{BB962C8B-B14F-4D97-AF65-F5344CB8AC3E}">
        <p14:creationId xmlns:p14="http://schemas.microsoft.com/office/powerpoint/2010/main" val="27650594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5"/>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要点2.EPS" descr="id:2147491311;FounderCES"/>
          <p:cNvPicPr/>
          <p:nvPr/>
        </p:nvPicPr>
        <p:blipFill>
          <a:blip r:embed="rId2"/>
          <a:stretch>
            <a:fillRect/>
          </a:stretch>
        </p:blipFill>
        <p:spPr>
          <a:xfrm>
            <a:off x="462186" y="908720"/>
            <a:ext cx="952500" cy="334010"/>
          </a:xfrm>
          <a:prstGeom prst="rect">
            <a:avLst/>
          </a:prstGeom>
        </p:spPr>
      </p:pic>
      <p:sp>
        <p:nvSpPr>
          <p:cNvPr id="5" name="内容占位符 4"/>
          <p:cNvSpPr>
            <a:spLocks noGrp="1"/>
          </p:cNvSpPr>
          <p:nvPr>
            <p:ph idx="1"/>
          </p:nvPr>
        </p:nvSpPr>
        <p:spPr>
          <a:xfrm>
            <a:off x="360854" y="746120"/>
            <a:ext cx="11485848" cy="3346237"/>
          </a:xfrm>
        </p:spPr>
        <p:txBody>
          <a:bodyPr/>
          <a:lstStyle/>
          <a:p>
            <a:pPr hangingPunct="0">
              <a:spcAft>
                <a:spcPts val="0"/>
              </a:spcAft>
            </a:pPr>
            <a:r>
              <a:rPr lang="en-US" altLang="zh-CN" b="1" smtClean="0">
                <a:solidFill>
                  <a:srgbClr val="46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46B26A"/>
                </a:solidFill>
                <a:latin typeface="Times New Roman" panose="02020603050405020304" pitchFamily="18" charset="0"/>
                <a:ea typeface="黑体" panose="02010609060101010101" pitchFamily="49" charset="-122"/>
                <a:cs typeface="Times New Roman" panose="02020603050405020304" pitchFamily="18" charset="0"/>
              </a:rPr>
              <a:t>蛋</a:t>
            </a:r>
            <a:r>
              <a:rPr lang="zh-CN" altLang="zh-CN" b="1">
                <a:solidFill>
                  <a:srgbClr val="46B26A"/>
                </a:solidFill>
                <a:latin typeface="Times New Roman" panose="02020603050405020304" pitchFamily="18" charset="0"/>
                <a:ea typeface="黑体" panose="02010609060101010101" pitchFamily="49" charset="-122"/>
                <a:cs typeface="Times New Roman" panose="02020603050405020304" pitchFamily="18" charset="0"/>
              </a:rPr>
              <a:t>白质化学性质的应用</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鉴别蛋白质的两种方法</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方</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法一：利用显色反应鉴别蛋白质</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可</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利用蛋白质的显色反应，即某些蛋白质遇到浓硝酸变黄。</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方</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法二：灼烧</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蛋</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白质灼烧时会产生特殊的气味，即烧焦羽毛的气味。</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354531301"/>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746120"/>
            <a:ext cx="11485848" cy="576248"/>
          </a:xfrm>
        </p:spPr>
        <p:txBody>
          <a:bodyPr/>
          <a:lstStyle/>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蛋白质盐析与变性的比较</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2" name="表格 1"/>
          <p:cNvGraphicFramePr>
            <a:graphicFrameLocks noGrp="1"/>
          </p:cNvGraphicFramePr>
          <p:nvPr>
            <p:extLst>
              <p:ext uri="{D42A27DB-BD31-4B8C-83A1-F6EECF244321}">
                <p14:modId xmlns:p14="http://schemas.microsoft.com/office/powerpoint/2010/main" val="3032043925"/>
              </p:ext>
            </p:extLst>
          </p:nvPr>
        </p:nvGraphicFramePr>
        <p:xfrm>
          <a:off x="423826" y="1426207"/>
          <a:ext cx="11440129" cy="4777581"/>
        </p:xfrm>
        <a:graphic>
          <a:graphicData uri="http://schemas.openxmlformats.org/drawingml/2006/table">
            <a:tbl>
              <a:tblPr firstRow="1" firstCol="1" bandRow="1"/>
              <a:tblGrid>
                <a:gridCol w="1008112">
                  <a:extLst>
                    <a:ext uri="{9D8B030D-6E8A-4147-A177-3AD203B41FA5}">
                      <a16:colId xmlns:a16="http://schemas.microsoft.com/office/drawing/2014/main" val="2843965788"/>
                    </a:ext>
                  </a:extLst>
                </a:gridCol>
                <a:gridCol w="4464496">
                  <a:extLst>
                    <a:ext uri="{9D8B030D-6E8A-4147-A177-3AD203B41FA5}">
                      <a16:colId xmlns:a16="http://schemas.microsoft.com/office/drawing/2014/main" val="2042923466"/>
                    </a:ext>
                  </a:extLst>
                </a:gridCol>
                <a:gridCol w="5967521">
                  <a:extLst>
                    <a:ext uri="{9D8B030D-6E8A-4147-A177-3AD203B41FA5}">
                      <a16:colId xmlns:a16="http://schemas.microsoft.com/office/drawing/2014/main" val="2256491763"/>
                    </a:ext>
                  </a:extLst>
                </a:gridCol>
              </a:tblGrid>
              <a:tr h="282873">
                <a:tc>
                  <a:txBody>
                    <a:bodyPr/>
                    <a:lstStyle/>
                    <a:p>
                      <a:pPr algn="ctr" hangingPunct="0">
                        <a:lnSpc>
                          <a:spcPct val="150000"/>
                        </a:lnSpc>
                        <a:spcAft>
                          <a:spcPts val="0"/>
                        </a:spcAft>
                      </a:pPr>
                      <a:r>
                        <a:rPr lang="zh-CN" sz="22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项目</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盐析</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c>
                  <a:txBody>
                    <a:bodyPr/>
                    <a:lstStyle/>
                    <a:p>
                      <a:pPr algn="ctr" hangingPunct="0">
                        <a:lnSpc>
                          <a:spcPct val="150000"/>
                        </a:lnSpc>
                        <a:spcAft>
                          <a:spcPts val="0"/>
                        </a:spcAf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变性</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extLst>
                  <a:ext uri="{0D108BD9-81ED-4DB2-BD59-A6C34878D82A}">
                    <a16:rowId xmlns:a16="http://schemas.microsoft.com/office/drawing/2014/main" val="3493497824"/>
                  </a:ext>
                </a:extLst>
              </a:tr>
              <a:tr h="928859">
                <a:tc>
                  <a:txBody>
                    <a:bodyPr/>
                    <a:lstStyle/>
                    <a:p>
                      <a:pPr algn="ctr" hangingPunct="0">
                        <a:lnSpc>
                          <a:spcPct val="150000"/>
                        </a:lnSpc>
                        <a:spcAft>
                          <a:spcPts val="0"/>
                        </a:spcAft>
                      </a:pPr>
                      <a:r>
                        <a:rPr lang="zh-CN" sz="22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概念</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solidFill>
                      <a:srgbClr val="D8ECDD"/>
                    </a:solidFill>
                  </a:tcPr>
                </a:tc>
                <a:tc>
                  <a:txBody>
                    <a:bodyPr/>
                    <a:lstStyle/>
                    <a:p>
                      <a:pPr algn="just" hangingPunct="0">
                        <a:lnSpc>
                          <a:spcPct val="150000"/>
                        </a:lnSpc>
                        <a:spcAft>
                          <a:spcPts val="0"/>
                        </a:spcAf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蛋白质在某些盐的浓溶液中</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因溶解度减小而从溶液中析出</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4377" marR="34377"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c>
                  <a:txBody>
                    <a:bodyPr/>
                    <a:lstStyle/>
                    <a:p>
                      <a:pPr algn="just" hangingPunct="0">
                        <a:lnSpc>
                          <a:spcPct val="150000"/>
                        </a:lnSpc>
                        <a:spcAft>
                          <a:spcPts val="0"/>
                        </a:spcAf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蛋白质在加热、酸、碱等条件下</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性质和生理功能发生改变的现象</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4377" marR="34377"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extLst>
                  <a:ext uri="{0D108BD9-81ED-4DB2-BD59-A6C34878D82A}">
                    <a16:rowId xmlns:a16="http://schemas.microsoft.com/office/drawing/2014/main" val="3975442162"/>
                  </a:ext>
                </a:extLst>
              </a:tr>
              <a:tr h="282873">
                <a:tc>
                  <a:txBody>
                    <a:bodyPr/>
                    <a:lstStyle/>
                    <a:p>
                      <a:pPr algn="ctr" hangingPunct="0">
                        <a:lnSpc>
                          <a:spcPct val="150000"/>
                        </a:lnSpc>
                        <a:spcAft>
                          <a:spcPts val="0"/>
                        </a:spcAft>
                      </a:pPr>
                      <a:r>
                        <a:rPr lang="zh-CN" sz="22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特征</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可逆</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4377" marR="34377"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c>
                  <a:txBody>
                    <a:bodyPr/>
                    <a:lstStyle/>
                    <a:p>
                      <a:pPr algn="ctr" hangingPunct="0">
                        <a:lnSpc>
                          <a:spcPct val="150000"/>
                        </a:lnSpc>
                        <a:spcAft>
                          <a:spcPts val="0"/>
                        </a:spcAf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不可逆</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4377" marR="34377"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extLst>
                  <a:ext uri="{0D108BD9-81ED-4DB2-BD59-A6C34878D82A}">
                    <a16:rowId xmlns:a16="http://schemas.microsoft.com/office/drawing/2014/main" val="2931942656"/>
                  </a:ext>
                </a:extLst>
              </a:tr>
              <a:tr h="565745">
                <a:tc>
                  <a:txBody>
                    <a:bodyPr/>
                    <a:lstStyle/>
                    <a:p>
                      <a:pPr algn="ctr" hangingPunct="0">
                        <a:lnSpc>
                          <a:spcPct val="150000"/>
                        </a:lnSpc>
                        <a:spcAft>
                          <a:spcPts val="0"/>
                        </a:spcAft>
                      </a:pPr>
                      <a:r>
                        <a:rPr lang="zh-CN" sz="22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实质</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溶解度减小</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物理变化</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4377" marR="34377"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c>
                  <a:txBody>
                    <a:bodyPr/>
                    <a:lstStyle/>
                    <a:p>
                      <a:pPr algn="ctr" hangingPunct="0">
                        <a:lnSpc>
                          <a:spcPct val="150000"/>
                        </a:lnSpc>
                        <a:spcAft>
                          <a:spcPts val="0"/>
                        </a:spcAf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溶解度减小并失去生理活性</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4377" marR="34377"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extLst>
                  <a:ext uri="{0D108BD9-81ED-4DB2-BD59-A6C34878D82A}">
                    <a16:rowId xmlns:a16="http://schemas.microsoft.com/office/drawing/2014/main" val="2691297061"/>
                  </a:ext>
                </a:extLst>
              </a:tr>
              <a:tr h="1697236">
                <a:tc>
                  <a:txBody>
                    <a:bodyPr/>
                    <a:lstStyle/>
                    <a:p>
                      <a:pPr algn="ctr" hangingPunct="0">
                        <a:lnSpc>
                          <a:spcPct val="150000"/>
                        </a:lnSpc>
                        <a:spcAft>
                          <a:spcPts val="0"/>
                        </a:spcAft>
                      </a:pPr>
                      <a:r>
                        <a:rPr lang="zh-CN" sz="22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条件</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solidFill>
                      <a:srgbClr val="D8ECDD"/>
                    </a:solidFill>
                  </a:tcPr>
                </a:tc>
                <a:tc>
                  <a:txBody>
                    <a:bodyPr/>
                    <a:lstStyle/>
                    <a:p>
                      <a:pPr algn="just" hangingPunct="0">
                        <a:lnSpc>
                          <a:spcPct val="150000"/>
                        </a:lnSpc>
                        <a:spcAft>
                          <a:spcPts val="0"/>
                        </a:spcAf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少量某些可溶性盐</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如硫酸铵、硫酸钠、氯化钠等</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溶液达到一定浓度时</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4377" marR="34377"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c>
                  <a:txBody>
                    <a:bodyPr/>
                    <a:lstStyle/>
                    <a:p>
                      <a:pPr algn="just" hangingPunct="0">
                        <a:lnSpc>
                          <a:spcPct val="150000"/>
                        </a:lnSpc>
                        <a:spcAft>
                          <a:spcPts val="0"/>
                        </a:spcAf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物理因素包括加热、加压、搅拌、振荡、超声波、紫外线和放射线等</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化学因素包括强酸、强碱、重金属盐、乙醇、甲醛等</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4377" marR="34377"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extLst>
                  <a:ext uri="{0D108BD9-81ED-4DB2-BD59-A6C34878D82A}">
                    <a16:rowId xmlns:a16="http://schemas.microsoft.com/office/drawing/2014/main" val="1009870252"/>
                  </a:ext>
                </a:extLst>
              </a:tr>
              <a:tr h="282873">
                <a:tc>
                  <a:txBody>
                    <a:bodyPr/>
                    <a:lstStyle/>
                    <a:p>
                      <a:pPr algn="ctr" hangingPunct="0">
                        <a:lnSpc>
                          <a:spcPct val="150000"/>
                        </a:lnSpc>
                        <a:spcAft>
                          <a:spcPts val="0"/>
                        </a:spcAft>
                      </a:pPr>
                      <a:r>
                        <a:rPr lang="zh-CN" sz="22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用途</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提纯蛋白质</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4377" marR="34377"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c>
                  <a:txBody>
                    <a:bodyPr/>
                    <a:lstStyle/>
                    <a:p>
                      <a:pPr algn="ctr" hangingPunct="0">
                        <a:lnSpc>
                          <a:spcPct val="150000"/>
                        </a:lnSpc>
                        <a:spcAft>
                          <a:spcPts val="0"/>
                        </a:spcAf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杀菌消毒</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4377" marR="34377"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extLst>
                  <a:ext uri="{0D108BD9-81ED-4DB2-BD59-A6C34878D82A}">
                    <a16:rowId xmlns:a16="http://schemas.microsoft.com/office/drawing/2014/main" val="8258310"/>
                  </a:ext>
                </a:extLst>
              </a:tr>
            </a:tbl>
          </a:graphicData>
        </a:graphic>
      </p:graphicFrame>
    </p:spTree>
    <p:extLst>
      <p:ext uri="{BB962C8B-B14F-4D97-AF65-F5344CB8AC3E}">
        <p14:creationId xmlns:p14="http://schemas.microsoft.com/office/powerpoint/2010/main" val="43488902"/>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24典例2.EPS" descr="id:2147492653;FounderCES">
            <a:extLst>
              <a:ext uri="{FF2B5EF4-FFF2-40B4-BE49-F238E27FC236}">
                <a16:creationId xmlns:a16="http://schemas.microsoft.com/office/drawing/2014/main" id="{998FE7EE-51D7-30C4-0569-4E96DEC537C3}"/>
              </a:ext>
            </a:extLst>
          </p:cNvPr>
          <p:cNvPicPr>
            <a:picLocks noChangeAspect="1"/>
          </p:cNvPicPr>
          <p:nvPr/>
        </p:nvPicPr>
        <p:blipFill>
          <a:blip r:embed="rId2"/>
          <a:stretch>
            <a:fillRect/>
          </a:stretch>
        </p:blipFill>
        <p:spPr>
          <a:xfrm>
            <a:off x="387229" y="899928"/>
            <a:ext cx="1167995" cy="375767"/>
          </a:xfrm>
          <a:prstGeom prst="rect">
            <a:avLst/>
          </a:prstGeom>
        </p:spPr>
      </p:pic>
      <p:sp>
        <p:nvSpPr>
          <p:cNvPr id="9" name="内容占位符 8"/>
          <p:cNvSpPr>
            <a:spLocks noGrp="1"/>
          </p:cNvSpPr>
          <p:nvPr>
            <p:ph idx="1"/>
          </p:nvPr>
        </p:nvSpPr>
        <p:spPr>
          <a:xfrm>
            <a:off x="360854" y="746120"/>
            <a:ext cx="11485848" cy="3346237"/>
          </a:xfrm>
        </p:spPr>
        <p:txBody>
          <a:bodyPr/>
          <a:lstStyle/>
          <a:p>
            <a:pPr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山东菏泽鄄城县第一中学高一月考</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）下列关于蛋白质的叙述，正确的是（　　）</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向蛋白质溶液中分别加入</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NaCl</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溶液、</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CuSO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溶液</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其过程均是不可逆的</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重金属盐使蛋白质分子变性</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吞</a:t>
            </a:r>
            <a:r>
              <a:rPr lang="en-US" altLang="zh-CN" b="1">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钡餐</a:t>
            </a:r>
            <a:r>
              <a:rPr lang="en-US" altLang="zh-CN" b="1">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主要成分是硫酸钡</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会引起中毒</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温度越高</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酶对某些生化反应的催化效率就越高</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医疗上用</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75</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的酒精杀菌消毒</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是利用了酒精可以使蛋白质变性的性质</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794017652"/>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478149"/>
          </a:xfrm>
        </p:spPr>
        <p:txBody>
          <a:bodyPr/>
          <a:lstStyle/>
          <a:p>
            <a:pPr hangingPunct="0">
              <a:spcAft>
                <a:spcPts val="0"/>
              </a:spcAft>
            </a:pPr>
            <a:r>
              <a:rPr lang="en-US" altLang="zh-CN" b="1" smtClean="0">
                <a:solidFill>
                  <a:srgbClr val="000000"/>
                </a:solidFill>
                <a:uFill>
                  <a:solidFill>
                    <a:srgbClr val="00FFFF"/>
                  </a:solidFill>
                </a:u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u="wavy" smtClean="0">
                <a:solidFill>
                  <a:srgbClr val="000000"/>
                </a:solidFill>
                <a:uFill>
                  <a:solidFill>
                    <a:srgbClr val="00B0F0"/>
                  </a:solidFill>
                </a:uFill>
                <a:latin typeface="Times New Roman" panose="02020603050405020304" pitchFamily="18" charset="0"/>
                <a:ea typeface="楷体" panose="02010609060101010101" pitchFamily="49" charset="-122"/>
                <a:cs typeface="Times New Roman" panose="02020603050405020304" pitchFamily="18" charset="0"/>
              </a:rPr>
              <a:t>向</a:t>
            </a:r>
            <a:r>
              <a:rPr lang="zh-CN" altLang="zh-CN" b="1" u="wavy">
                <a:solidFill>
                  <a:srgbClr val="000000"/>
                </a:solidFill>
                <a:uFill>
                  <a:solidFill>
                    <a:srgbClr val="00B0F0"/>
                  </a:solidFill>
                </a:uFill>
                <a:latin typeface="Times New Roman" panose="02020603050405020304" pitchFamily="18" charset="0"/>
                <a:ea typeface="楷体" panose="02010609060101010101" pitchFamily="49" charset="-122"/>
                <a:cs typeface="Times New Roman" panose="02020603050405020304" pitchFamily="18" charset="0"/>
              </a:rPr>
              <a:t>蛋白质溶液中加入</a:t>
            </a:r>
            <a:r>
              <a:rPr lang="en-US" altLang="zh-CN" b="1" u="wavy">
                <a:solidFill>
                  <a:srgbClr val="00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NaCl</a:t>
            </a:r>
            <a:r>
              <a:rPr lang="zh-CN" altLang="zh-CN" b="1" u="wavy">
                <a:solidFill>
                  <a:srgbClr val="000000"/>
                </a:solidFill>
                <a:uFill>
                  <a:solidFill>
                    <a:srgbClr val="00B0F0"/>
                  </a:solidFill>
                </a:uFill>
                <a:latin typeface="Times New Roman" panose="02020603050405020304" pitchFamily="18" charset="0"/>
                <a:ea typeface="楷体" panose="02010609060101010101" pitchFamily="49" charset="-122"/>
                <a:cs typeface="Times New Roman" panose="02020603050405020304" pitchFamily="18" charset="0"/>
              </a:rPr>
              <a:t>溶液发生盐析</a:t>
            </a:r>
            <a:r>
              <a:rPr lang="zh-CN" altLang="zh-CN" b="1" u="wavy">
                <a:solidFill>
                  <a:srgbClr val="00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a:t>
            </a:r>
            <a:r>
              <a:rPr lang="zh-CN" altLang="zh-CN" b="1" u="wavy">
                <a:solidFill>
                  <a:srgbClr val="000000"/>
                </a:solidFill>
                <a:uFill>
                  <a:solidFill>
                    <a:srgbClr val="00B0F0"/>
                  </a:solidFill>
                </a:uFill>
                <a:latin typeface="Times New Roman" panose="02020603050405020304" pitchFamily="18" charset="0"/>
                <a:ea typeface="楷体" panose="02010609060101010101" pitchFamily="49" charset="-122"/>
                <a:cs typeface="Times New Roman" panose="02020603050405020304" pitchFamily="18" charset="0"/>
              </a:rPr>
              <a:t>其过程是可逆的</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重金</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属</a:t>
            </a:r>
            <a:r>
              <a:rPr lang="zh-CN" altLang="zh-CN" sz="2300" b="1" smtClean="0">
                <a:solidFill>
                  <a:srgbClr val="00AEEF"/>
                </a:solidFill>
                <a:latin typeface="Times New Roman" panose="02020603050405020304" pitchFamily="18" charset="0"/>
                <a:ea typeface="楷体" panose="02010609060101010101" pitchFamily="49" charset="-122"/>
                <a:cs typeface="Times New Roman" panose="02020603050405020304" pitchFamily="18" charset="0"/>
              </a:rPr>
              <a:t>蛋</a:t>
            </a:r>
            <a:r>
              <a:rPr lang="zh-CN" altLang="zh-CN" sz="2300" b="1">
                <a:solidFill>
                  <a:srgbClr val="00AEEF"/>
                </a:solidFill>
                <a:latin typeface="Times New Roman" panose="02020603050405020304" pitchFamily="18" charset="0"/>
                <a:ea typeface="楷体" panose="02010609060101010101" pitchFamily="49" charset="-122"/>
                <a:cs typeface="Times New Roman" panose="02020603050405020304" pitchFamily="18" charset="0"/>
              </a:rPr>
              <a:t>白质遇</a:t>
            </a:r>
            <a:r>
              <a:rPr lang="en-US" altLang="zh-CN" sz="2300" b="1">
                <a:solidFill>
                  <a:srgbClr val="00AEEF"/>
                </a:solidFill>
                <a:latin typeface="Times New Roman" panose="02020603050405020304" pitchFamily="18" charset="0"/>
                <a:ea typeface="宋体" panose="02010600030101010101" pitchFamily="2" charset="-122"/>
                <a:cs typeface="Times New Roman" panose="02020603050405020304" pitchFamily="18" charset="0"/>
              </a:rPr>
              <a:t>NaCl</a:t>
            </a:r>
            <a:r>
              <a:rPr lang="zh-CN" altLang="zh-CN" sz="2300" b="1">
                <a:solidFill>
                  <a:srgbClr val="00AEEF"/>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sz="2300" b="1">
                <a:solidFill>
                  <a:srgbClr val="00AEEF"/>
                </a:solidFill>
                <a:latin typeface="Times New Roman" panose="02020603050405020304" pitchFamily="18" charset="0"/>
                <a:ea typeface="宋体" panose="02010600030101010101" pitchFamily="2" charset="-122"/>
                <a:cs typeface="Times New Roman" panose="02020603050405020304" pitchFamily="18" charset="0"/>
              </a:rPr>
              <a:t>Na</a:t>
            </a:r>
            <a:r>
              <a:rPr lang="en-US" altLang="zh-CN" sz="2300" b="1" baseline="-25000">
                <a:solidFill>
                  <a:srgbClr val="00AEEF"/>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z="2300" b="1">
                <a:solidFill>
                  <a:srgbClr val="00AEEF"/>
                </a:solidFill>
                <a:latin typeface="Times New Roman" panose="02020603050405020304" pitchFamily="18" charset="0"/>
                <a:ea typeface="宋体" panose="02010600030101010101" pitchFamily="2" charset="-122"/>
                <a:cs typeface="Times New Roman" panose="02020603050405020304" pitchFamily="18" charset="0"/>
              </a:rPr>
              <a:t>SO</a:t>
            </a:r>
            <a:r>
              <a:rPr lang="en-US" altLang="zh-CN" sz="2300" b="1" baseline="-25000">
                <a:solidFill>
                  <a:srgbClr val="00AEEF"/>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sz="2300" b="1">
                <a:solidFill>
                  <a:srgbClr val="00AEEF"/>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sz="2300" b="1">
                <a:solidFill>
                  <a:srgbClr val="00AEEF"/>
                </a:solidFill>
                <a:latin typeface="Times New Roman" panose="02020603050405020304" pitchFamily="18" charset="0"/>
                <a:ea typeface="宋体" panose="02010600030101010101" pitchFamily="2" charset="-122"/>
                <a:cs typeface="Times New Roman" panose="02020603050405020304" pitchFamily="18" charset="0"/>
              </a:rPr>
              <a:t>NH</a:t>
            </a:r>
            <a:r>
              <a:rPr lang="en-US" altLang="zh-CN" sz="2300" b="1" baseline="-25000">
                <a:solidFill>
                  <a:srgbClr val="00AEEF"/>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sz="2300" b="1">
                <a:solidFill>
                  <a:srgbClr val="00AEEF"/>
                </a:solidFill>
                <a:latin typeface="Times New Roman" panose="02020603050405020304" pitchFamily="18" charset="0"/>
                <a:ea typeface="宋体" panose="02010600030101010101" pitchFamily="2" charset="-122"/>
                <a:cs typeface="Times New Roman" panose="02020603050405020304" pitchFamily="18" charset="0"/>
              </a:rPr>
              <a:t>Cl</a:t>
            </a:r>
            <a:r>
              <a:rPr lang="zh-CN" altLang="zh-CN" sz="2300" b="1">
                <a:solidFill>
                  <a:srgbClr val="00AEEF"/>
                </a:solidFill>
                <a:latin typeface="Times New Roman" panose="02020603050405020304" pitchFamily="18" charset="0"/>
                <a:ea typeface="楷体" panose="02010609060101010101" pitchFamily="49" charset="-122"/>
                <a:cs typeface="Times New Roman" panose="02020603050405020304" pitchFamily="18" charset="0"/>
              </a:rPr>
              <a:t>等轻金属盐或铵盐的浓溶液则发生盐析</a:t>
            </a:r>
            <a:r>
              <a:rPr lang="zh-CN" altLang="zh-CN" sz="2300" b="1">
                <a:solidFill>
                  <a:srgbClr val="00AEE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a:solidFill>
                  <a:srgbClr val="00AEEF"/>
                </a:solidFill>
                <a:latin typeface="Times New Roman" panose="02020603050405020304" pitchFamily="18" charset="0"/>
                <a:ea typeface="楷体" panose="02010609060101010101" pitchFamily="49" charset="-122"/>
                <a:cs typeface="Times New Roman" panose="02020603050405020304" pitchFamily="18" charset="0"/>
              </a:rPr>
              <a:t>溶解度降低</a:t>
            </a:r>
            <a:r>
              <a:rPr lang="zh-CN" altLang="zh-CN" sz="2300" b="1">
                <a:solidFill>
                  <a:srgbClr val="00AEE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a:solidFill>
                  <a:srgbClr val="00AEEF"/>
                </a:solidFill>
                <a:latin typeface="Times New Roman" panose="02020603050405020304" pitchFamily="18" charset="0"/>
                <a:ea typeface="楷体" panose="02010609060101010101" pitchFamily="49" charset="-122"/>
                <a:cs typeface="Times New Roman" panose="02020603050405020304" pitchFamily="18" charset="0"/>
              </a:rPr>
              <a:t>是可逆的物理变化</a:t>
            </a:r>
            <a:r>
              <a:rPr lang="zh-CN" altLang="zh-CN" sz="2300" b="1">
                <a:solidFill>
                  <a:srgbClr val="00AEE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a:solidFill>
                  <a:srgbClr val="00AEEF"/>
                </a:solidFill>
                <a:latin typeface="Times New Roman" panose="02020603050405020304" pitchFamily="18" charset="0"/>
                <a:ea typeface="楷体" panose="02010609060101010101" pitchFamily="49" charset="-122"/>
                <a:cs typeface="Times New Roman" panose="02020603050405020304" pitchFamily="18" charset="0"/>
              </a:rPr>
              <a:t>盐析后的蛋白质还可以溶于水</a:t>
            </a:r>
            <a:r>
              <a:rPr lang="zh-CN" altLang="zh-CN" sz="2300" b="1">
                <a:solidFill>
                  <a:srgbClr val="00AEE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a:solidFill>
                  <a:srgbClr val="00AEEF"/>
                </a:solidFill>
                <a:latin typeface="Times New Roman" panose="02020603050405020304" pitchFamily="18" charset="0"/>
                <a:ea typeface="楷体" panose="02010609060101010101" pitchFamily="49" charset="-122"/>
                <a:cs typeface="Times New Roman" panose="02020603050405020304" pitchFamily="18" charset="0"/>
              </a:rPr>
              <a:t>可用于分离、提纯蛋白质。</a:t>
            </a:r>
            <a:endPar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盐使蛋白质分子变性</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但</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是吞</a:t>
            </a:r>
            <a:r>
              <a:rPr lang="en-US" altLang="zh-CN" b="1">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钡餐</a:t>
            </a:r>
            <a:r>
              <a:rPr lang="en-US" altLang="zh-CN" b="1">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主要成分是硫酸钡</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不会引起中毒</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因为硫酸钡既不溶于水又不溶于酸</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且不容易被</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射线透过</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在医疗上可用作检查肠胃的内服药剂</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酶的活性受温度限制</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超过适宜的温度时酶将失去活性</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医疗上用体积分数为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75</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的酒精杀菌消毒</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是利用了酒精可以使蛋白质变性的性质</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4解析.eps" descr="id:2147491725;FounderCES"/>
          <p:cNvPicPr/>
          <p:nvPr/>
        </p:nvPicPr>
        <p:blipFill>
          <a:blip r:embed="rId2"/>
          <a:stretch>
            <a:fillRect/>
          </a:stretch>
        </p:blipFill>
        <p:spPr>
          <a:xfrm>
            <a:off x="478581" y="928971"/>
            <a:ext cx="952351" cy="340005"/>
          </a:xfrm>
          <a:prstGeom prst="rect">
            <a:avLst/>
          </a:prstGeom>
        </p:spPr>
      </p:pic>
      <p:pic>
        <p:nvPicPr>
          <p:cNvPr id="4" name="箭头右.eps" descr="id:2147491732;FounderCES"/>
          <p:cNvPicPr/>
          <p:nvPr/>
        </p:nvPicPr>
        <p:blipFill>
          <a:blip r:embed="rId3"/>
          <a:stretch>
            <a:fillRect/>
          </a:stretch>
        </p:blipFill>
        <p:spPr>
          <a:xfrm>
            <a:off x="2350790" y="1268976"/>
            <a:ext cx="298891" cy="235906"/>
          </a:xfrm>
          <a:prstGeom prst="rect">
            <a:avLst/>
          </a:prstGeom>
        </p:spPr>
      </p:pic>
      <p:pic>
        <p:nvPicPr>
          <p:cNvPr id="6" name="图片 5">
            <a:extLst>
              <a:ext uri="{FF2B5EF4-FFF2-40B4-BE49-F238E27FC236}">
                <a16:creationId xmlns:a16="http://schemas.microsoft.com/office/drawing/2014/main" id="{5929A77D-1E30-B0D6-23A3-F49940DE3048}"/>
              </a:ext>
            </a:extLst>
          </p:cNvPr>
          <p:cNvPicPr>
            <a:picLocks noChangeAspect="1"/>
          </p:cNvPicPr>
          <p:nvPr/>
        </p:nvPicPr>
        <p:blipFill>
          <a:blip r:embed="rId4"/>
          <a:stretch>
            <a:fillRect/>
          </a:stretch>
        </p:blipFill>
        <p:spPr>
          <a:xfrm>
            <a:off x="384913" y="5237956"/>
            <a:ext cx="1046020" cy="423292"/>
          </a:xfrm>
          <a:prstGeom prst="rect">
            <a:avLst/>
          </a:prstGeom>
        </p:spPr>
      </p:pic>
      <p:sp>
        <p:nvSpPr>
          <p:cNvPr id="7" name="内容占位符 1"/>
          <p:cNvSpPr txBox="1">
            <a:spLocks/>
          </p:cNvSpPr>
          <p:nvPr/>
        </p:nvSpPr>
        <p:spPr bwMode="auto">
          <a:xfrm>
            <a:off x="1342678" y="5075853"/>
            <a:ext cx="10504024" cy="5799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endParaRPr lang="zh-CN" altLang="en-US" dirty="0"/>
          </a:p>
        </p:txBody>
      </p:sp>
    </p:spTree>
    <p:extLst>
      <p:ext uri="{BB962C8B-B14F-4D97-AF65-F5344CB8AC3E}">
        <p14:creationId xmlns:p14="http://schemas.microsoft.com/office/powerpoint/2010/main" val="6495577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830719"/>
            <a:ext cx="11485848" cy="2238241"/>
          </a:xfrm>
          <a:solidFill>
            <a:srgbClr val="E3F2E7"/>
          </a:solidFill>
        </p:spPr>
        <p:txBody>
          <a:bodyPr/>
          <a:lstStyle/>
          <a:p>
            <a:pPr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在加热、紫外线、乙醇、强氧化剂等的作用下</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蛋白质会发生变性</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并失去生理活性</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从而起到杀菌、消毒的作用</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而非发生水解。</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牛奶、豆浆和鸡蛋清等物质含有丰富的蛋白质</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可与重金属盐作用发生变性</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从而减轻重金属对人体的危害。</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顿有所悟.eps" descr="id:2147491826;FounderCES"/>
          <p:cNvPicPr/>
          <p:nvPr/>
        </p:nvPicPr>
        <p:blipFill>
          <a:blip r:embed="rId2"/>
          <a:stretch>
            <a:fillRect/>
          </a:stretch>
        </p:blipFill>
        <p:spPr>
          <a:xfrm>
            <a:off x="478582" y="852649"/>
            <a:ext cx="1993898" cy="437510"/>
          </a:xfrm>
          <a:prstGeom prst="rect">
            <a:avLst/>
          </a:prstGeom>
        </p:spPr>
      </p:pic>
    </p:spTree>
    <p:extLst>
      <p:ext uri="{BB962C8B-B14F-4D97-AF65-F5344CB8AC3E}">
        <p14:creationId xmlns:p14="http://schemas.microsoft.com/office/powerpoint/2010/main" val="1622410971"/>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内容占位符 5"/>
          <p:cNvSpPr>
            <a:spLocks noGrp="1"/>
          </p:cNvSpPr>
          <p:nvPr>
            <p:ph idx="1"/>
          </p:nvPr>
        </p:nvSpPr>
        <p:spPr>
          <a:xfrm>
            <a:off x="360854" y="692696"/>
            <a:ext cx="11485848" cy="576248"/>
          </a:xfrm>
        </p:spPr>
        <p:txBody>
          <a:bodyPr/>
          <a:lstStyle/>
          <a:p>
            <a:pPr hangingPunct="0">
              <a:spcAft>
                <a:spcPts val="0"/>
              </a:spcAft>
            </a:pPr>
            <a:r>
              <a:rPr lang="en-US" altLang="zh-CN" b="1" smtClean="0">
                <a:solidFill>
                  <a:srgbClr val="46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46B26A"/>
                </a:solidFill>
                <a:latin typeface="Times New Roman" panose="02020603050405020304" pitchFamily="18" charset="0"/>
                <a:ea typeface="黑体" panose="02010609060101010101" pitchFamily="49" charset="-122"/>
                <a:cs typeface="Times New Roman" panose="02020603050405020304" pitchFamily="18" charset="0"/>
              </a:rPr>
              <a:t>油</a:t>
            </a:r>
            <a:r>
              <a:rPr lang="zh-CN" altLang="zh-CN" b="1">
                <a:solidFill>
                  <a:srgbClr val="46B26A"/>
                </a:solidFill>
                <a:latin typeface="Times New Roman" panose="02020603050405020304" pitchFamily="18" charset="0"/>
                <a:ea typeface="黑体" panose="02010609060101010101" pitchFamily="49" charset="-122"/>
                <a:cs typeface="Times New Roman" panose="02020603050405020304" pitchFamily="18" charset="0"/>
              </a:rPr>
              <a:t>脂和矿物油的比较</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要点3.eps" descr="id:2147491833;FounderCES"/>
          <p:cNvPicPr/>
          <p:nvPr/>
        </p:nvPicPr>
        <p:blipFill>
          <a:blip r:embed="rId2"/>
          <a:stretch>
            <a:fillRect/>
          </a:stretch>
        </p:blipFill>
        <p:spPr>
          <a:xfrm>
            <a:off x="533338" y="855296"/>
            <a:ext cx="1025364" cy="360128"/>
          </a:xfrm>
          <a:prstGeom prst="rect">
            <a:avLst/>
          </a:prstGeom>
        </p:spPr>
      </p:pic>
      <p:graphicFrame>
        <p:nvGraphicFramePr>
          <p:cNvPr id="5" name="表格 4"/>
          <p:cNvGraphicFramePr>
            <a:graphicFrameLocks noGrp="1"/>
          </p:cNvGraphicFramePr>
          <p:nvPr>
            <p:extLst>
              <p:ext uri="{D42A27DB-BD31-4B8C-83A1-F6EECF244321}">
                <p14:modId xmlns:p14="http://schemas.microsoft.com/office/powerpoint/2010/main" val="1677208657"/>
              </p:ext>
            </p:extLst>
          </p:nvPr>
        </p:nvGraphicFramePr>
        <p:xfrm>
          <a:off x="478582" y="1359352"/>
          <a:ext cx="11368120" cy="4197010"/>
        </p:xfrm>
        <a:graphic>
          <a:graphicData uri="http://schemas.openxmlformats.org/drawingml/2006/table">
            <a:tbl>
              <a:tblPr firstRow="1" firstCol="1" bandRow="1"/>
              <a:tblGrid>
                <a:gridCol w="1080120">
                  <a:extLst>
                    <a:ext uri="{9D8B030D-6E8A-4147-A177-3AD203B41FA5}">
                      <a16:colId xmlns:a16="http://schemas.microsoft.com/office/drawing/2014/main" val="3005853532"/>
                    </a:ext>
                  </a:extLst>
                </a:gridCol>
                <a:gridCol w="2232248">
                  <a:extLst>
                    <a:ext uri="{9D8B030D-6E8A-4147-A177-3AD203B41FA5}">
                      <a16:colId xmlns:a16="http://schemas.microsoft.com/office/drawing/2014/main" val="2766843022"/>
                    </a:ext>
                  </a:extLst>
                </a:gridCol>
                <a:gridCol w="3960440">
                  <a:extLst>
                    <a:ext uri="{9D8B030D-6E8A-4147-A177-3AD203B41FA5}">
                      <a16:colId xmlns:a16="http://schemas.microsoft.com/office/drawing/2014/main" val="972067009"/>
                    </a:ext>
                  </a:extLst>
                </a:gridCol>
                <a:gridCol w="4095312">
                  <a:extLst>
                    <a:ext uri="{9D8B030D-6E8A-4147-A177-3AD203B41FA5}">
                      <a16:colId xmlns:a16="http://schemas.microsoft.com/office/drawing/2014/main" val="2742028110"/>
                    </a:ext>
                  </a:extLst>
                </a:gridCol>
              </a:tblGrid>
              <a:tr h="205726">
                <a:tc rowSpan="2">
                  <a:txBody>
                    <a:bodyPr/>
                    <a:lstStyle/>
                    <a:p>
                      <a:pPr algn="ctr" hangingPunct="0">
                        <a:lnSpc>
                          <a:spcPct val="135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物质</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solidFill>
                      <a:srgbClr val="D8ECDD"/>
                    </a:solidFill>
                  </a:tcPr>
                </a:tc>
                <a:tc gridSpan="2">
                  <a:txBody>
                    <a:bodyPr/>
                    <a:lstStyle/>
                    <a:p>
                      <a:pPr algn="ctr" hangingPunct="0">
                        <a:lnSpc>
                          <a:spcPct val="135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油脂</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c hMerge="1">
                  <a:txBody>
                    <a:bodyPr/>
                    <a:lstStyle/>
                    <a:p>
                      <a:endParaRPr lang="zh-CN" altLang="en-US"/>
                    </a:p>
                  </a:txBody>
                  <a:tcPr/>
                </a:tc>
                <a:tc rowSpan="2">
                  <a:txBody>
                    <a:bodyPr/>
                    <a:lstStyle/>
                    <a:p>
                      <a:pPr algn="ctr" hangingPunct="0">
                        <a:lnSpc>
                          <a:spcPct val="135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矿物油</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extLst>
                  <a:ext uri="{0D108BD9-81ED-4DB2-BD59-A6C34878D82A}">
                    <a16:rowId xmlns:a16="http://schemas.microsoft.com/office/drawing/2014/main" val="1725881644"/>
                  </a:ext>
                </a:extLst>
              </a:tr>
              <a:tr h="205726">
                <a:tc vMerge="1">
                  <a:txBody>
                    <a:bodyPr/>
                    <a:lstStyle/>
                    <a:p>
                      <a:endParaRPr lang="zh-CN" altLang="en-US"/>
                    </a:p>
                  </a:txBody>
                  <a:tcPr/>
                </a:tc>
                <a:tc>
                  <a:txBody>
                    <a:bodyPr/>
                    <a:lstStyle/>
                    <a:p>
                      <a:pPr algn="ctr" hangingPunct="0">
                        <a:lnSpc>
                          <a:spcPct val="135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脂肪</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c>
                  <a:txBody>
                    <a:bodyPr/>
                    <a:lstStyle/>
                    <a:p>
                      <a:pPr algn="ctr" hangingPunct="0">
                        <a:lnSpc>
                          <a:spcPct val="135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油</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c vMerge="1">
                  <a:txBody>
                    <a:bodyPr/>
                    <a:lstStyle/>
                    <a:p>
                      <a:endParaRPr lang="zh-CN" altLang="en-US"/>
                    </a:p>
                  </a:txBody>
                  <a:tcPr/>
                </a:tc>
                <a:extLst>
                  <a:ext uri="{0D108BD9-81ED-4DB2-BD59-A6C34878D82A}">
                    <a16:rowId xmlns:a16="http://schemas.microsoft.com/office/drawing/2014/main" val="755474898"/>
                  </a:ext>
                </a:extLst>
              </a:tr>
              <a:tr h="617177">
                <a:tc rowSpan="2">
                  <a:txBody>
                    <a:bodyPr/>
                    <a:lstStyle/>
                    <a:p>
                      <a:pPr algn="ctr" hangingPunct="0">
                        <a:lnSpc>
                          <a:spcPct val="135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组成</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solidFill>
                      <a:srgbClr val="D8ECDD"/>
                    </a:solidFill>
                  </a:tcPr>
                </a:tc>
                <a:tc gridSpan="2">
                  <a:txBody>
                    <a:bodyPr/>
                    <a:lstStyle/>
                    <a:p>
                      <a:pPr algn="ctr" hangingPunct="0">
                        <a:lnSpc>
                          <a:spcPct val="135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多种高级脂肪酸的甘油酯</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25001" marR="25001"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c hMerge="1">
                  <a:txBody>
                    <a:bodyPr/>
                    <a:lstStyle/>
                    <a:p>
                      <a:endParaRPr lang="zh-CN" altLang="en-US"/>
                    </a:p>
                  </a:txBody>
                  <a:tcPr/>
                </a:tc>
                <a:tc rowSpan="2">
                  <a:txBody>
                    <a:bodyPr/>
                    <a:lstStyle/>
                    <a:p>
                      <a:pPr algn="ctr" hangingPunct="0">
                        <a:lnSpc>
                          <a:spcPct val="135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多种烃</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石油及其分馏产品</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25001" marR="25001"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extLst>
                  <a:ext uri="{0D108BD9-81ED-4DB2-BD59-A6C34878D82A}">
                    <a16:rowId xmlns:a16="http://schemas.microsoft.com/office/drawing/2014/main" val="4216186150"/>
                  </a:ext>
                </a:extLst>
              </a:tr>
              <a:tr h="373775">
                <a:tc vMerge="1">
                  <a:txBody>
                    <a:bodyPr/>
                    <a:lstStyle/>
                    <a:p>
                      <a:endParaRPr lang="zh-CN" altLang="en-US"/>
                    </a:p>
                  </a:txBody>
                  <a:tcPr/>
                </a:tc>
                <a:tc>
                  <a:txBody>
                    <a:bodyPr/>
                    <a:lstStyle/>
                    <a:p>
                      <a:pPr algn="ctr" hangingPunct="0">
                        <a:lnSpc>
                          <a:spcPct val="135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含较多</a:t>
                      </a:r>
                      <a:r>
                        <a:rPr lang="zh-CN" sz="24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饱和</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烃基</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25001" marR="25001"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c>
                  <a:txBody>
                    <a:bodyPr/>
                    <a:lstStyle/>
                    <a:p>
                      <a:pPr algn="ctr" hangingPunct="0">
                        <a:lnSpc>
                          <a:spcPct val="135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含较多不</a:t>
                      </a:r>
                      <a:r>
                        <a:rPr lang="zh-CN" sz="24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饱和</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烃基</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25001" marR="25001"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c vMerge="1">
                  <a:txBody>
                    <a:bodyPr/>
                    <a:lstStyle/>
                    <a:p>
                      <a:endParaRPr lang="zh-CN" altLang="en-US"/>
                    </a:p>
                  </a:txBody>
                  <a:tcPr/>
                </a:tc>
                <a:extLst>
                  <a:ext uri="{0D108BD9-81ED-4DB2-BD59-A6C34878D82A}">
                    <a16:rowId xmlns:a16="http://schemas.microsoft.com/office/drawing/2014/main" val="3870650125"/>
                  </a:ext>
                </a:extLst>
              </a:tr>
              <a:tr h="617177">
                <a:tc rowSpan="2">
                  <a:txBody>
                    <a:bodyPr/>
                    <a:lstStyle/>
                    <a:p>
                      <a:pPr algn="ctr" hangingPunct="0">
                        <a:lnSpc>
                          <a:spcPct val="135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性质</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solidFill>
                      <a:srgbClr val="D8ECDD"/>
                    </a:solidFill>
                  </a:tcPr>
                </a:tc>
                <a:tc gridSpan="2">
                  <a:txBody>
                    <a:bodyPr/>
                    <a:lstStyle/>
                    <a:p>
                      <a:pPr algn="ctr" hangingPunct="0">
                        <a:lnSpc>
                          <a:spcPct val="135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能水解并部分兼有烯烃的性质</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c hMerge="1">
                  <a:txBody>
                    <a:bodyPr/>
                    <a:lstStyle/>
                    <a:p>
                      <a:endParaRPr lang="zh-CN" altLang="en-US"/>
                    </a:p>
                  </a:txBody>
                  <a:tcPr/>
                </a:tc>
                <a:tc rowSpan="2">
                  <a:txBody>
                    <a:bodyPr/>
                    <a:lstStyle/>
                    <a:p>
                      <a:pPr algn="ctr" hangingPunct="0">
                        <a:lnSpc>
                          <a:spcPct val="135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具有烃的性质</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不能水解</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25001" marR="25001"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extLst>
                  <a:ext uri="{0D108BD9-81ED-4DB2-BD59-A6C34878D82A}">
                    <a16:rowId xmlns:a16="http://schemas.microsoft.com/office/drawing/2014/main" val="573081947"/>
                  </a:ext>
                </a:extLst>
              </a:tr>
              <a:tr h="411451">
                <a:tc vMerge="1">
                  <a:txBody>
                    <a:bodyPr/>
                    <a:lstStyle/>
                    <a:p>
                      <a:endParaRPr lang="zh-CN" altLang="en-US"/>
                    </a:p>
                  </a:txBody>
                  <a:tcPr/>
                </a:tc>
                <a:tc>
                  <a:txBody>
                    <a:bodyPr/>
                    <a:lstStyle/>
                    <a:p>
                      <a:pPr algn="ctr" hangingPunct="0">
                        <a:lnSpc>
                          <a:spcPct val="135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固态或半固态</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25001" marR="25001"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c>
                  <a:txBody>
                    <a:bodyPr/>
                    <a:lstStyle/>
                    <a:p>
                      <a:pPr algn="ctr" hangingPunct="0">
                        <a:lnSpc>
                          <a:spcPct val="135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液态</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c vMerge="1">
                  <a:txBody>
                    <a:bodyPr/>
                    <a:lstStyle/>
                    <a:p>
                      <a:endParaRPr lang="zh-CN" altLang="en-US"/>
                    </a:p>
                  </a:txBody>
                  <a:tcPr/>
                </a:tc>
                <a:extLst>
                  <a:ext uri="{0D108BD9-81ED-4DB2-BD59-A6C34878D82A}">
                    <a16:rowId xmlns:a16="http://schemas.microsoft.com/office/drawing/2014/main" val="494255996"/>
                  </a:ext>
                </a:extLst>
              </a:tr>
              <a:tr h="822902">
                <a:tc>
                  <a:txBody>
                    <a:bodyPr/>
                    <a:lstStyle/>
                    <a:p>
                      <a:pPr algn="ctr" hangingPunct="0">
                        <a:lnSpc>
                          <a:spcPct val="135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鉴别</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solidFill>
                      <a:srgbClr val="D8ECDD"/>
                    </a:solidFill>
                  </a:tcPr>
                </a:tc>
                <a:tc gridSpan="2">
                  <a:txBody>
                    <a:bodyPr/>
                    <a:lstStyle/>
                    <a:p>
                      <a:pPr algn="ctr" hangingPunct="0">
                        <a:lnSpc>
                          <a:spcPct val="135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加含酚酞的</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NaOH</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溶液</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加热</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红色变浅</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25001" marR="25001"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c hMerge="1">
                  <a:txBody>
                    <a:bodyPr/>
                    <a:lstStyle/>
                    <a:p>
                      <a:endParaRPr lang="zh-CN" altLang="en-US"/>
                    </a:p>
                  </a:txBody>
                  <a:tcPr/>
                </a:tc>
                <a:tc>
                  <a:txBody>
                    <a:bodyPr/>
                    <a:lstStyle/>
                    <a:p>
                      <a:pPr algn="just" hangingPunct="0">
                        <a:lnSpc>
                          <a:spcPct val="135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加含酚酞的</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NaOH</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溶液</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加热</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无变化</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25001" marR="25001"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extLst>
                  <a:ext uri="{0D108BD9-81ED-4DB2-BD59-A6C34878D82A}">
                    <a16:rowId xmlns:a16="http://schemas.microsoft.com/office/drawing/2014/main" val="1898982889"/>
                  </a:ext>
                </a:extLst>
              </a:tr>
            </a:tbl>
          </a:graphicData>
        </a:graphic>
      </p:graphicFrame>
      <p:sp>
        <p:nvSpPr>
          <p:cNvPr id="7" name="内容占位符 7"/>
          <p:cNvSpPr txBox="1">
            <a:spLocks/>
          </p:cNvSpPr>
          <p:nvPr/>
        </p:nvSpPr>
        <p:spPr bwMode="auto">
          <a:xfrm>
            <a:off x="360854" y="5485690"/>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zh-CN" altLang="zh-CN" b="1" smtClean="0">
                <a:solidFill>
                  <a:srgbClr val="00AEEF"/>
                </a:solidFill>
                <a:latin typeface="Times New Roman" panose="02020603050405020304" pitchFamily="18" charset="0"/>
                <a:ea typeface="楷体" panose="02010609060101010101" pitchFamily="49" charset="-122"/>
                <a:cs typeface="Times New Roman" panose="02020603050405020304" pitchFamily="18" charset="0"/>
              </a:rPr>
              <a:t>植物油含有较多不饱和脂肪酸甘油酯</a:t>
            </a:r>
            <a:r>
              <a:rPr lang="zh-CN" altLang="zh-CN" b="1" smtClean="0">
                <a:solidFill>
                  <a:srgbClr val="00AEE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AEEF"/>
                </a:solidFill>
                <a:latin typeface="Times New Roman" panose="02020603050405020304" pitchFamily="18" charset="0"/>
                <a:ea typeface="楷体" panose="02010609060101010101" pitchFamily="49" charset="-122"/>
                <a:cs typeface="Times New Roman" panose="02020603050405020304" pitchFamily="18" charset="0"/>
              </a:rPr>
              <a:t>矿物油多为饱和烃类物质</a:t>
            </a:r>
            <a:r>
              <a:rPr lang="zh-CN" altLang="zh-CN" b="1" smtClean="0">
                <a:solidFill>
                  <a:srgbClr val="00AEE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AEEF"/>
                </a:solidFill>
                <a:latin typeface="Times New Roman" panose="02020603050405020304" pitchFamily="18" charset="0"/>
                <a:ea typeface="楷体" panose="02010609060101010101" pitchFamily="49" charset="-122"/>
                <a:cs typeface="Times New Roman" panose="02020603050405020304" pitchFamily="18" charset="0"/>
              </a:rPr>
              <a:t>也可能含有不饱和烃</a:t>
            </a:r>
            <a:r>
              <a:rPr lang="zh-CN" altLang="zh-CN" b="1" smtClean="0">
                <a:solidFill>
                  <a:srgbClr val="00AEE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AEEF"/>
                </a:solidFill>
                <a:latin typeface="Times New Roman" panose="02020603050405020304" pitchFamily="18" charset="0"/>
                <a:ea typeface="楷体" panose="02010609060101010101" pitchFamily="49" charset="-122"/>
                <a:cs typeface="Times New Roman" panose="02020603050405020304" pitchFamily="18" charset="0"/>
              </a:rPr>
              <a:t>利用酯类物质能发生水解反应</a:t>
            </a:r>
            <a:r>
              <a:rPr lang="zh-CN" altLang="zh-CN" b="1" smtClean="0">
                <a:solidFill>
                  <a:srgbClr val="00AEE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AEEF"/>
                </a:solidFill>
                <a:latin typeface="Times New Roman" panose="02020603050405020304" pitchFamily="18" charset="0"/>
                <a:ea typeface="楷体" panose="02010609060101010101" pitchFamily="49" charset="-122"/>
                <a:cs typeface="Times New Roman" panose="02020603050405020304" pitchFamily="18" charset="0"/>
              </a:rPr>
              <a:t>可以区别二者。</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8" name="箭头右.eps" descr="id:2147494444;FounderCES"/>
          <p:cNvPicPr/>
          <p:nvPr/>
        </p:nvPicPr>
        <p:blipFill>
          <a:blip r:embed="rId3"/>
          <a:stretch>
            <a:fillRect/>
          </a:stretch>
        </p:blipFill>
        <p:spPr>
          <a:xfrm>
            <a:off x="1126654" y="5520816"/>
            <a:ext cx="307518" cy="242715"/>
          </a:xfrm>
          <a:prstGeom prst="rect">
            <a:avLst/>
          </a:prstGeom>
        </p:spPr>
      </p:pic>
    </p:spTree>
    <p:extLst>
      <p:ext uri="{BB962C8B-B14F-4D97-AF65-F5344CB8AC3E}">
        <p14:creationId xmlns:p14="http://schemas.microsoft.com/office/powerpoint/2010/main" val="225811430"/>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24典例3.eps" descr="id:2147491847;FounderCES"/>
          <p:cNvPicPr/>
          <p:nvPr/>
        </p:nvPicPr>
        <p:blipFill>
          <a:blip r:embed="rId2"/>
          <a:stretch>
            <a:fillRect/>
          </a:stretch>
        </p:blipFill>
        <p:spPr>
          <a:xfrm>
            <a:off x="439654" y="874216"/>
            <a:ext cx="1335072" cy="430615"/>
          </a:xfrm>
          <a:prstGeom prst="rect">
            <a:avLst/>
          </a:prstGeom>
        </p:spPr>
      </p:pic>
      <p:sp>
        <p:nvSpPr>
          <p:cNvPr id="5" name="内容占位符 4"/>
          <p:cNvSpPr>
            <a:spLocks noGrp="1"/>
          </p:cNvSpPr>
          <p:nvPr>
            <p:ph idx="1"/>
          </p:nvPr>
        </p:nvSpPr>
        <p:spPr>
          <a:xfrm>
            <a:off x="360854" y="746120"/>
            <a:ext cx="11485848" cy="3900235"/>
          </a:xfrm>
        </p:spPr>
        <p:txBody>
          <a:bodyPr/>
          <a:lstStyle/>
          <a:p>
            <a:pPr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河北衡水冀州中学高一期中</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）从下水道和泔水中提取的地沟油，是一种质量极差、极不卫生的非食用油，它含有有毒物质，一旦食用，会破坏白细胞和消化道黏膜，引起食物中毒，甚至致癌。下列说法正确的是（　　）</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地沟油是溶于水中的油脂</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地沟油经加工处理后</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可用来制肥皂</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牛油含较多饱和脂肪酸的甘油酯</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熔点较低</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地沟油经过氢化可得到人造奶油</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683346056"/>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238241"/>
          </a:xfrm>
        </p:spPr>
        <p:txBody>
          <a:bodyPr/>
          <a:lstStyle/>
          <a:p>
            <a:pPr hangingPunct="0">
              <a:spcAft>
                <a:spcPts val="0"/>
              </a:spcAft>
            </a:pP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地</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沟油的主要成分是油脂</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难溶于水</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油脂在碱性条件下的水解产物之一为高级脂肪酸盐</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是制取肥皂的主要原料</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牛油属于动物油</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含较多饱和脂肪酸的甘油酯</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熔点较高</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地沟油中含有许多有毒物质</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氢化后也不能食用</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4解析.eps" descr="id:2147491725;FounderCES"/>
          <p:cNvPicPr/>
          <p:nvPr/>
        </p:nvPicPr>
        <p:blipFill>
          <a:blip r:embed="rId2"/>
          <a:stretch>
            <a:fillRect/>
          </a:stretch>
        </p:blipFill>
        <p:spPr>
          <a:xfrm>
            <a:off x="478581" y="928971"/>
            <a:ext cx="952351" cy="340005"/>
          </a:xfrm>
          <a:prstGeom prst="rect">
            <a:avLst/>
          </a:prstGeom>
        </p:spPr>
      </p:pic>
      <p:pic>
        <p:nvPicPr>
          <p:cNvPr id="6" name="图片 5">
            <a:extLst>
              <a:ext uri="{FF2B5EF4-FFF2-40B4-BE49-F238E27FC236}">
                <a16:creationId xmlns:a16="http://schemas.microsoft.com/office/drawing/2014/main" id="{5929A77D-1E30-B0D6-23A3-F49940DE3048}"/>
              </a:ext>
            </a:extLst>
          </p:cNvPr>
          <p:cNvPicPr>
            <a:picLocks noChangeAspect="1"/>
          </p:cNvPicPr>
          <p:nvPr/>
        </p:nvPicPr>
        <p:blipFill>
          <a:blip r:embed="rId3"/>
          <a:stretch>
            <a:fillRect/>
          </a:stretch>
        </p:blipFill>
        <p:spPr>
          <a:xfrm>
            <a:off x="384913" y="3149724"/>
            <a:ext cx="1046020" cy="423292"/>
          </a:xfrm>
          <a:prstGeom prst="rect">
            <a:avLst/>
          </a:prstGeom>
        </p:spPr>
      </p:pic>
      <p:sp>
        <p:nvSpPr>
          <p:cNvPr id="7" name="内容占位符 1"/>
          <p:cNvSpPr txBox="1">
            <a:spLocks/>
          </p:cNvSpPr>
          <p:nvPr/>
        </p:nvSpPr>
        <p:spPr bwMode="auto">
          <a:xfrm>
            <a:off x="1342678" y="2987621"/>
            <a:ext cx="10504024" cy="5799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endParaRPr lang="zh-CN" altLang="en-US" dirty="0"/>
          </a:p>
        </p:txBody>
      </p:sp>
    </p:spTree>
    <p:extLst>
      <p:ext uri="{BB962C8B-B14F-4D97-AF65-F5344CB8AC3E}">
        <p14:creationId xmlns:p14="http://schemas.microsoft.com/office/powerpoint/2010/main" val="17417973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6248"/>
          </a:xfrm>
        </p:spPr>
        <p:txBody>
          <a:bodyPr/>
          <a:lstStyle/>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糖类的分类及代表</a:t>
            </a:r>
            <a:r>
              <a:rPr lang="zh-CN" altLang="zh-CN" b="1"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物</a:t>
            </a:r>
            <a:endParaRPr lang="en-US" altLang="zh-CN" b="1"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endParaRPr>
          </a:p>
        </p:txBody>
      </p:sp>
      <p:graphicFrame>
        <p:nvGraphicFramePr>
          <p:cNvPr id="4" name="表格 3"/>
          <p:cNvGraphicFramePr>
            <a:graphicFrameLocks noGrp="1"/>
          </p:cNvGraphicFramePr>
          <p:nvPr>
            <p:extLst>
              <p:ext uri="{D42A27DB-BD31-4B8C-83A1-F6EECF244321}">
                <p14:modId xmlns:p14="http://schemas.microsoft.com/office/powerpoint/2010/main" val="3467101017"/>
              </p:ext>
            </p:extLst>
          </p:nvPr>
        </p:nvGraphicFramePr>
        <p:xfrm>
          <a:off x="469957" y="1430028"/>
          <a:ext cx="11305255" cy="2743200"/>
        </p:xfrm>
        <a:graphic>
          <a:graphicData uri="http://schemas.openxmlformats.org/drawingml/2006/table">
            <a:tbl>
              <a:tblPr firstRow="1" firstCol="1" bandRow="1"/>
              <a:tblGrid>
                <a:gridCol w="1306888">
                  <a:extLst>
                    <a:ext uri="{9D8B030D-6E8A-4147-A177-3AD203B41FA5}">
                      <a16:colId xmlns:a16="http://schemas.microsoft.com/office/drawing/2014/main" val="2468107242"/>
                    </a:ext>
                  </a:extLst>
                </a:gridCol>
                <a:gridCol w="2077488">
                  <a:extLst>
                    <a:ext uri="{9D8B030D-6E8A-4147-A177-3AD203B41FA5}">
                      <a16:colId xmlns:a16="http://schemas.microsoft.com/office/drawing/2014/main" val="2659587382"/>
                    </a:ext>
                  </a:extLst>
                </a:gridCol>
                <a:gridCol w="3456384">
                  <a:extLst>
                    <a:ext uri="{9D8B030D-6E8A-4147-A177-3AD203B41FA5}">
                      <a16:colId xmlns:a16="http://schemas.microsoft.com/office/drawing/2014/main" val="3514301255"/>
                    </a:ext>
                  </a:extLst>
                </a:gridCol>
                <a:gridCol w="4464495">
                  <a:extLst>
                    <a:ext uri="{9D8B030D-6E8A-4147-A177-3AD203B41FA5}">
                      <a16:colId xmlns:a16="http://schemas.microsoft.com/office/drawing/2014/main" val="3488246310"/>
                    </a:ext>
                  </a:extLst>
                </a:gridCol>
              </a:tblGrid>
              <a:tr h="531226">
                <a:tc rowSpan="2">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分类</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solidFill>
                      <a:srgbClr val="D8ECDD"/>
                    </a:solidFill>
                  </a:tcPr>
                </a:tc>
                <a:tc gridSpan="3">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代表物</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solidFill>
                      <a:srgbClr val="D8ECDD"/>
                    </a:solidFill>
                  </a:tcPr>
                </a:tc>
                <a:tc hMerge="1">
                  <a:txBody>
                    <a:bodyPr/>
                    <a:lstStyle/>
                    <a:p>
                      <a:endParaRPr lang="zh-CN" altLang="en-US"/>
                    </a:p>
                  </a:txBody>
                  <a:tcPr/>
                </a:tc>
                <a:tc hMerge="1">
                  <a:txBody>
                    <a:bodyPr/>
                    <a:lstStyle/>
                    <a:p>
                      <a:endParaRPr lang="zh-CN" altLang="en-US"/>
                    </a:p>
                  </a:txBody>
                  <a:tcPr/>
                </a:tc>
                <a:extLst>
                  <a:ext uri="{0D108BD9-81ED-4DB2-BD59-A6C34878D82A}">
                    <a16:rowId xmlns:a16="http://schemas.microsoft.com/office/drawing/2014/main" val="782227774"/>
                  </a:ext>
                </a:extLst>
              </a:tr>
              <a:tr h="531226">
                <a:tc vMerge="1">
                  <a:txBody>
                    <a:bodyPr/>
                    <a:lstStyle/>
                    <a:p>
                      <a:endParaRPr lang="zh-CN" altLang="en-US"/>
                    </a:p>
                  </a:txBody>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名称</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分子式</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关系</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solidFill>
                      <a:srgbClr val="D8ECDD"/>
                    </a:solidFill>
                  </a:tcPr>
                </a:tc>
                <a:extLst>
                  <a:ext uri="{0D108BD9-81ED-4DB2-BD59-A6C34878D82A}">
                    <a16:rowId xmlns:a16="http://schemas.microsoft.com/office/drawing/2014/main" val="4129488111"/>
                  </a:ext>
                </a:extLst>
              </a:tr>
              <a:tr h="535309">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单糖</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葡萄糖、果糖</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6</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12</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6</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22918" marR="22918"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互为同分异构体</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22918" marR="22918"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extLst>
                  <a:ext uri="{0D108BD9-81ED-4DB2-BD59-A6C34878D82A}">
                    <a16:rowId xmlns:a16="http://schemas.microsoft.com/office/drawing/2014/main" val="4207334497"/>
                  </a:ext>
                </a:extLst>
              </a:tr>
              <a:tr h="535309">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二糖</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蔗糖、麦芽糖</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12</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22</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11</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22918" marR="22918"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互为同分异构体</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22918" marR="22918"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extLst>
                  <a:ext uri="{0D108BD9-81ED-4DB2-BD59-A6C34878D82A}">
                    <a16:rowId xmlns:a16="http://schemas.microsoft.com/office/drawing/2014/main" val="111090172"/>
                  </a:ext>
                </a:extLst>
              </a:tr>
              <a:tr h="531226">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多糖</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淀粉、纤维素</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6</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10</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5</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22918" marR="22918"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不属于同分异构体</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22918" marR="22918"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extLst>
                  <a:ext uri="{0D108BD9-81ED-4DB2-BD59-A6C34878D82A}">
                    <a16:rowId xmlns:a16="http://schemas.microsoft.com/office/drawing/2014/main" val="4259358448"/>
                  </a:ext>
                </a:extLst>
              </a:tr>
            </a:tbl>
          </a:graphicData>
        </a:graphic>
      </p:graphicFrame>
      <p:sp>
        <p:nvSpPr>
          <p:cNvPr id="5" name="内容占位符 1"/>
          <p:cNvSpPr txBox="1">
            <a:spLocks/>
          </p:cNvSpPr>
          <p:nvPr/>
        </p:nvSpPr>
        <p:spPr bwMode="auto">
          <a:xfrm>
            <a:off x="360854" y="4365104"/>
            <a:ext cx="11485848" cy="1731243"/>
          </a:xfrm>
          <a:prstGeom prst="rect">
            <a:avLst/>
          </a:prstGeom>
          <a:solidFill>
            <a:srgbClr val="E3F2E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糖类物质不一定有甜味</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有甜味的不一定是糖类物质。</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糖分子中氢、氧原子个数比是</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但并不是以水的形式存在。</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zh-CN" altLang="zh-CN" sz="2300"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sz="2300"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糖类的一般通式为</a:t>
            </a:r>
            <a:r>
              <a:rPr lang="en-US" altLang="zh-CN" sz="2300"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sz="2300" b="1" i="1" baseline="-25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sz="2300"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sz="2300" b="1" baseline="-25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z="2300"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zh-CN" altLang="zh-CN" sz="2300"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i="1" baseline="-25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sz="2300"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但符合此通式的并不一定属于糖类</a:t>
            </a:r>
            <a:r>
              <a:rPr lang="zh-CN" altLang="zh-CN" sz="2300"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如乙酸。</a:t>
            </a:r>
            <a:endPar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名师点拨.eps" descr="id:2147490454;FounderCES"/>
          <p:cNvPicPr/>
          <p:nvPr/>
        </p:nvPicPr>
        <p:blipFill>
          <a:blip r:embed="rId2"/>
          <a:stretch>
            <a:fillRect/>
          </a:stretch>
        </p:blipFill>
        <p:spPr>
          <a:xfrm>
            <a:off x="499884" y="4446990"/>
            <a:ext cx="1778898" cy="415027"/>
          </a:xfrm>
          <a:prstGeom prst="rect">
            <a:avLst/>
          </a:prstGeom>
        </p:spPr>
      </p:pic>
    </p:spTree>
    <p:extLst>
      <p:ext uri="{BB962C8B-B14F-4D97-AF65-F5344CB8AC3E}">
        <p14:creationId xmlns:p14="http://schemas.microsoft.com/office/powerpoint/2010/main" val="32469802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568981"/>
            <a:ext cx="11485848" cy="2308324"/>
          </a:xfrm>
        </p:spPr>
        <p:txBody>
          <a:bodyPr/>
          <a:lstStyle/>
          <a:p>
            <a:pPr hangingPunct="0">
              <a:spcAft>
                <a:spcPts val="0"/>
              </a:spcAft>
            </a:pPr>
            <a:r>
              <a:rPr lang="en-US" altLang="zh-CN" b="1" smtClean="0">
                <a:solidFill>
                  <a:srgbClr val="46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46B26A"/>
                </a:solidFill>
                <a:latin typeface="Times New Roman" panose="02020603050405020304" pitchFamily="18" charset="0"/>
                <a:ea typeface="黑体" panose="02010609060101010101" pitchFamily="49" charset="-122"/>
                <a:cs typeface="Times New Roman" panose="02020603050405020304" pitchFamily="18" charset="0"/>
              </a:rPr>
              <a:t>烃</a:t>
            </a:r>
            <a:r>
              <a:rPr lang="zh-CN" altLang="zh-CN" b="1">
                <a:solidFill>
                  <a:srgbClr val="46B26A"/>
                </a:solidFill>
                <a:latin typeface="Times New Roman" panose="02020603050405020304" pitchFamily="18" charset="0"/>
                <a:ea typeface="黑体" panose="02010609060101010101" pitchFamily="49" charset="-122"/>
                <a:cs typeface="Times New Roman" panose="02020603050405020304" pitchFamily="18" charset="0"/>
              </a:rPr>
              <a:t>分子中的共线共面问题</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有</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机物中原子共线共面问题是高中化学的一个重要知识点，也是高考考查的热点，更是学生学习有机化学的一个难点，这类问题主要考查学生证据推理与模型认知的核心素养</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4情境通.eps" descr="id:2147494472;FounderCES"/>
          <p:cNvPicPr/>
          <p:nvPr/>
        </p:nvPicPr>
        <p:blipFill>
          <a:blip r:embed="rId2"/>
          <a:stretch>
            <a:fillRect/>
          </a:stretch>
        </p:blipFill>
        <p:spPr>
          <a:xfrm>
            <a:off x="2854846" y="836712"/>
            <a:ext cx="6391757" cy="648071"/>
          </a:xfrm>
          <a:prstGeom prst="rect">
            <a:avLst/>
          </a:prstGeom>
        </p:spPr>
      </p:pic>
      <p:pic>
        <p:nvPicPr>
          <p:cNvPr id="4" name="情境1.eps" descr="id:2147494479;FounderCES"/>
          <p:cNvPicPr/>
          <p:nvPr/>
        </p:nvPicPr>
        <p:blipFill>
          <a:blip r:embed="rId3"/>
          <a:stretch>
            <a:fillRect/>
          </a:stretch>
        </p:blipFill>
        <p:spPr>
          <a:xfrm>
            <a:off x="559216" y="1700808"/>
            <a:ext cx="1080441" cy="379472"/>
          </a:xfrm>
          <a:prstGeom prst="rect">
            <a:avLst/>
          </a:prstGeom>
        </p:spPr>
      </p:pic>
    </p:spTree>
    <p:extLst>
      <p:ext uri="{BB962C8B-B14F-4D97-AF65-F5344CB8AC3E}">
        <p14:creationId xmlns:p14="http://schemas.microsoft.com/office/powerpoint/2010/main" val="2596199690"/>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708981"/>
          </a:xfrm>
        </p:spPr>
        <p:txBody>
          <a:bodyPr/>
          <a:lstStyle/>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常见分子的空间结构</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250000"/>
              </a:lnSpc>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）甲烷型</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四</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面体形</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碳原子形成</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个共价单键时，其空间结构都是四面体形，</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个原子中最多有</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个原子共平面。</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200000"/>
              </a:lnSpc>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）乙烯型</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200000"/>
              </a:lnSpc>
              <a:spcAft>
                <a:spcPts val="0"/>
              </a:spcAft>
            </a:pP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平</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面结构</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碳碳双键直接连接的</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个原子与</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个碳原子共平面</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d774.jpg" descr="id:2147494486;FounderCES"/>
          <p:cNvPicPr/>
          <p:nvPr/>
        </p:nvPicPr>
        <p:blipFill>
          <a:blip r:embed="rId2"/>
          <a:stretch>
            <a:fillRect/>
          </a:stretch>
        </p:blipFill>
        <p:spPr>
          <a:xfrm>
            <a:off x="2422799" y="1450280"/>
            <a:ext cx="1594346" cy="1296144"/>
          </a:xfrm>
          <a:prstGeom prst="rect">
            <a:avLst/>
          </a:prstGeom>
        </p:spPr>
      </p:pic>
      <p:pic>
        <p:nvPicPr>
          <p:cNvPr id="4" name="图片 3"/>
          <p:cNvPicPr/>
          <p:nvPr/>
        </p:nvPicPr>
        <p:blipFill>
          <a:blip r:embed="rId3"/>
          <a:stretch>
            <a:fillRect/>
          </a:stretch>
        </p:blipFill>
        <p:spPr>
          <a:xfrm>
            <a:off x="2304660" y="4013690"/>
            <a:ext cx="1353420" cy="720080"/>
          </a:xfrm>
          <a:prstGeom prst="rect">
            <a:avLst/>
          </a:prstGeom>
        </p:spPr>
      </p:pic>
    </p:spTree>
    <p:extLst>
      <p:ext uri="{BB962C8B-B14F-4D97-AF65-F5344CB8AC3E}">
        <p14:creationId xmlns:p14="http://schemas.microsoft.com/office/powerpoint/2010/main" val="1659074245"/>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046988"/>
          </a:xfrm>
        </p:spPr>
        <p:txBody>
          <a:bodyPr/>
          <a:lstStyle/>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）乙炔型：—</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直线结构</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碳碳三键直接连接的</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个原子与</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个碳原子共直线。</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00000"/>
              </a:lnSpc>
              <a:spcAft>
                <a:spcPts val="0"/>
              </a:spcAft>
            </a:pP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）苯型：</a:t>
            </a:r>
            <a:endParaRPr lang="en-US"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00000"/>
              </a:lnSpc>
              <a:spcAft>
                <a:spcPts val="0"/>
              </a:spcAft>
            </a:pP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平</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面结构</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位于苯环上的</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个原子共平面，位于对角线位置上的</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个原子共直线。</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竖六边.jpg" descr="id:2147494493;FounderCES"/>
          <p:cNvPicPr/>
          <p:nvPr/>
        </p:nvPicPr>
        <p:blipFill>
          <a:blip r:embed="rId2"/>
          <a:stretch>
            <a:fillRect/>
          </a:stretch>
        </p:blipFill>
        <p:spPr>
          <a:xfrm>
            <a:off x="2206774" y="2060848"/>
            <a:ext cx="1141795" cy="990054"/>
          </a:xfrm>
          <a:prstGeom prst="rect">
            <a:avLst/>
          </a:prstGeom>
        </p:spPr>
      </p:pic>
    </p:spTree>
    <p:extLst>
      <p:ext uri="{BB962C8B-B14F-4D97-AF65-F5344CB8AC3E}">
        <p14:creationId xmlns:p14="http://schemas.microsoft.com/office/powerpoint/2010/main" val="2543798807"/>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200329"/>
          </a:xfrm>
        </p:spPr>
        <p:txBody>
          <a:bodyPr/>
          <a:lstStyle/>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分子中原子共面的分析方法</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）思维流</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程</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ae22.jpg" descr="id:2147494500;FounderCES"/>
          <p:cNvPicPr/>
          <p:nvPr/>
        </p:nvPicPr>
        <p:blipFill>
          <a:blip r:embed="rId2"/>
          <a:stretch>
            <a:fillRect/>
          </a:stretch>
        </p:blipFill>
        <p:spPr>
          <a:xfrm>
            <a:off x="3430910" y="1844824"/>
            <a:ext cx="5412594" cy="4392488"/>
          </a:xfrm>
          <a:prstGeom prst="rect">
            <a:avLst/>
          </a:prstGeom>
        </p:spPr>
      </p:pic>
    </p:spTree>
    <p:extLst>
      <p:ext uri="{BB962C8B-B14F-4D97-AF65-F5344CB8AC3E}">
        <p14:creationId xmlns:p14="http://schemas.microsoft.com/office/powerpoint/2010/main" val="3465571027"/>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2"/>
          <a:stretch>
            <a:fillRect/>
          </a:stretch>
        </p:blipFill>
        <p:spPr>
          <a:xfrm>
            <a:off x="10559702" y="1997466"/>
            <a:ext cx="1287000" cy="342900"/>
          </a:xfrm>
          <a:prstGeom prst="rect">
            <a:avLst/>
          </a:prstGeom>
        </p:spPr>
      </p:pic>
      <p:pic>
        <p:nvPicPr>
          <p:cNvPr id="4" name="图片 3"/>
          <p:cNvPicPr>
            <a:picLocks noChangeAspect="1"/>
          </p:cNvPicPr>
          <p:nvPr/>
        </p:nvPicPr>
        <p:blipFill>
          <a:blip r:embed="rId2"/>
          <a:stretch>
            <a:fillRect/>
          </a:stretch>
        </p:blipFill>
        <p:spPr>
          <a:xfrm>
            <a:off x="461330" y="2564904"/>
            <a:ext cx="1224136" cy="342900"/>
          </a:xfrm>
          <a:prstGeom prst="rect">
            <a:avLst/>
          </a:prstGeom>
        </p:spPr>
      </p:pic>
      <p:sp>
        <p:nvSpPr>
          <p:cNvPr id="2" name="内容占位符 1"/>
          <p:cNvSpPr>
            <a:spLocks noGrp="1"/>
          </p:cNvSpPr>
          <p:nvPr>
            <p:ph idx="1"/>
          </p:nvPr>
        </p:nvSpPr>
        <p:spPr>
          <a:xfrm>
            <a:off x="360854" y="746120"/>
            <a:ext cx="11485848" cy="3416320"/>
          </a:xfrm>
        </p:spPr>
        <p:txBody>
          <a:bodyPr/>
          <a:lstStyle/>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）注意事项</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三点确定一个平面，两点确定一条直线。</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甲烷、乙烯、苯三种分子中的氢原子如果被其他原子取代，则取代后的</a:t>
            </a:r>
            <a:r>
              <a:rPr lang="zh-CN" altLang="zh-CN" b="1">
                <a:latin typeface="Times New Roman" panose="02020603050405020304" pitchFamily="18" charset="0"/>
                <a:ea typeface="宋体" panose="02010600030101010101" pitchFamily="2" charset="-122"/>
                <a:cs typeface="Times New Roman" panose="02020603050405020304" pitchFamily="18" charset="0"/>
              </a:rPr>
              <a:t>分子结构基本不变</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共价单键可以自由旋转，共价双键和共价三键不能旋转。</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④</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根据分子的结构和化学键之间的夹角画出分子中原子的相对位置</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988568925"/>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785652"/>
          </a:xfrm>
        </p:spPr>
        <p:txBody>
          <a:bodyPr/>
          <a:lstStyle/>
          <a:p>
            <a:pPr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四川成都高一期中</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）下列有关有机物分子结构的描述，错误的</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r" hangingPunct="0">
              <a:spcAft>
                <a:spcPts val="0"/>
              </a:spcAft>
            </a:pP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甲烷分子中最多有</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个原子共平面</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乙烯分子中的</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个原子都共平面</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200000"/>
              </a:lnSpc>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甲苯</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分子中最多有</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12</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个原子共平面</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200000"/>
              </a:lnSpc>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苯分子中最多有</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个原子共直线</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4典例1.eps" descr="id:2147494507;FounderCES"/>
          <p:cNvPicPr/>
          <p:nvPr/>
        </p:nvPicPr>
        <p:blipFill>
          <a:blip r:embed="rId2"/>
          <a:stretch>
            <a:fillRect/>
          </a:stretch>
        </p:blipFill>
        <p:spPr>
          <a:xfrm>
            <a:off x="478582" y="836712"/>
            <a:ext cx="1329141" cy="428702"/>
          </a:xfrm>
          <a:prstGeom prst="rect">
            <a:avLst/>
          </a:prstGeom>
        </p:spPr>
      </p:pic>
      <p:pic>
        <p:nvPicPr>
          <p:cNvPr id="4" name="图片 3"/>
          <p:cNvPicPr/>
          <p:nvPr/>
        </p:nvPicPr>
        <p:blipFill>
          <a:blip r:embed="rId3"/>
          <a:stretch>
            <a:fillRect/>
          </a:stretch>
        </p:blipFill>
        <p:spPr>
          <a:xfrm>
            <a:off x="1829482" y="3103464"/>
            <a:ext cx="1872208" cy="580186"/>
          </a:xfrm>
          <a:prstGeom prst="rect">
            <a:avLst/>
          </a:prstGeom>
        </p:spPr>
      </p:pic>
    </p:spTree>
    <p:extLst>
      <p:ext uri="{BB962C8B-B14F-4D97-AF65-F5344CB8AC3E}">
        <p14:creationId xmlns:p14="http://schemas.microsoft.com/office/powerpoint/2010/main" val="1096810828"/>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346237"/>
          </a:xfrm>
        </p:spPr>
        <p:txBody>
          <a:bodyPr/>
          <a:lstStyle/>
          <a:p>
            <a:pPr hangingPunct="0">
              <a:spcAft>
                <a:spcPts val="0"/>
              </a:spcAft>
            </a:pP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甲</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烷分子的空间结构为正四面体形</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由三点成面可知</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分子中最多有</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个原子共平面</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乙烯分子是平面结构</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分子中的</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个原子都共平面</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苯环上的碳原子和与苯环相连的碳原子共平面</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由三点成面</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且共价单键可自由旋转可知</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甲苯分子中最多有</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13</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个原子共平面</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苯分子是平面六元环结构</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分子中处于对位的</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个碳原子和与这两个碳原子相连的氢原子共直线</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则苯分子中最多有</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个原子共直线</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图片 5">
            <a:extLst>
              <a:ext uri="{FF2B5EF4-FFF2-40B4-BE49-F238E27FC236}">
                <a16:creationId xmlns:a16="http://schemas.microsoft.com/office/drawing/2014/main" id="{5929A77D-1E30-B0D6-23A3-F49940DE3048}"/>
              </a:ext>
            </a:extLst>
          </p:cNvPr>
          <p:cNvPicPr>
            <a:picLocks noChangeAspect="1"/>
          </p:cNvPicPr>
          <p:nvPr/>
        </p:nvPicPr>
        <p:blipFill>
          <a:blip r:embed="rId2"/>
          <a:stretch>
            <a:fillRect/>
          </a:stretch>
        </p:blipFill>
        <p:spPr>
          <a:xfrm>
            <a:off x="384913" y="4301852"/>
            <a:ext cx="1046020" cy="423292"/>
          </a:xfrm>
          <a:prstGeom prst="rect">
            <a:avLst/>
          </a:prstGeom>
        </p:spPr>
      </p:pic>
      <p:sp>
        <p:nvSpPr>
          <p:cNvPr id="7" name="内容占位符 1"/>
          <p:cNvSpPr txBox="1">
            <a:spLocks/>
          </p:cNvSpPr>
          <p:nvPr/>
        </p:nvSpPr>
        <p:spPr bwMode="auto">
          <a:xfrm>
            <a:off x="1342678" y="4139749"/>
            <a:ext cx="10504024" cy="5799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endParaRPr lang="zh-CN" altLang="en-US" dirty="0"/>
          </a:p>
        </p:txBody>
      </p:sp>
      <p:pic>
        <p:nvPicPr>
          <p:cNvPr id="8" name="24解析.eps" descr="id:2147491725;FounderCES"/>
          <p:cNvPicPr/>
          <p:nvPr/>
        </p:nvPicPr>
        <p:blipFill>
          <a:blip r:embed="rId3"/>
          <a:stretch>
            <a:fillRect/>
          </a:stretch>
        </p:blipFill>
        <p:spPr>
          <a:xfrm>
            <a:off x="478581" y="928971"/>
            <a:ext cx="952351" cy="340005"/>
          </a:xfrm>
          <a:prstGeom prst="rect">
            <a:avLst/>
          </a:prstGeom>
        </p:spPr>
      </p:pic>
    </p:spTree>
    <p:extLst>
      <p:ext uri="{BB962C8B-B14F-4D97-AF65-F5344CB8AC3E}">
        <p14:creationId xmlns:p14="http://schemas.microsoft.com/office/powerpoint/2010/main" val="24045603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内容占位符 1"/>
              <p:cNvSpPr>
                <a:spLocks noGrp="1"/>
              </p:cNvSpPr>
              <p:nvPr>
                <p:ph idx="1"/>
              </p:nvPr>
            </p:nvSpPr>
            <p:spPr>
              <a:xfrm>
                <a:off x="360854" y="746120"/>
                <a:ext cx="11485848" cy="3650038"/>
              </a:xfrm>
            </p:spPr>
            <p:txBody>
              <a:bodyPr/>
              <a:lstStyle/>
              <a:p>
                <a:pPr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湖北黄冈中学高一联考</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）下列说法正确的是（　　）</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丙烷是直链烃</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所以分子中</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个碳原子也在一条直线上</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丙烯分子中所有原子均在同一平面上</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所</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有碳原子一定在同一平面上</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300000"/>
                  </a:lnSpc>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bar>
                      </m:num>
                      <m:den/>
                    </m:f>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t>
                </a:r>
                <a:r>
                  <a:rPr lang="en-US" altLang="zh-CN" b="1">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分子中所有碳原子一定在同一平面</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上</a:t>
                </a: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p:txBody>
          </p:sp>
        </mc:Choice>
        <mc:Fallback xmlns="">
          <p:sp>
            <p:nvSpPr>
              <p:cNvPr id="2" name="内容占位符 1"/>
              <p:cNvSpPr>
                <a:spLocks noGrp="1" noRot="1" noChangeAspect="1" noMove="1" noResize="1" noEditPoints="1" noAdjustHandles="1" noChangeArrowheads="1" noChangeShapeType="1" noTextEdit="1"/>
              </p:cNvSpPr>
              <p:nvPr>
                <p:ph idx="1"/>
              </p:nvPr>
            </p:nvSpPr>
            <p:spPr>
              <a:xfrm>
                <a:off x="360854" y="746120"/>
                <a:ext cx="11485848" cy="3650038"/>
              </a:xfrm>
              <a:blipFill>
                <a:blip r:embed="rId2"/>
                <a:stretch>
                  <a:fillRect l="-796"/>
                </a:stretch>
              </a:blipFill>
            </p:spPr>
            <p:txBody>
              <a:bodyPr/>
              <a:lstStyle/>
              <a:p>
                <a:r>
                  <a:rPr lang="zh-CN" altLang="en-US">
                    <a:noFill/>
                  </a:rPr>
                  <a:t> </a:t>
                </a:r>
              </a:p>
            </p:txBody>
          </p:sp>
        </mc:Fallback>
      </mc:AlternateContent>
      <p:pic>
        <p:nvPicPr>
          <p:cNvPr id="3" name="图片 2"/>
          <p:cNvPicPr/>
          <p:nvPr/>
        </p:nvPicPr>
        <p:blipFill>
          <a:blip r:embed="rId3"/>
          <a:stretch>
            <a:fillRect/>
          </a:stretch>
        </p:blipFill>
        <p:spPr>
          <a:xfrm>
            <a:off x="838622" y="2527400"/>
            <a:ext cx="2664296" cy="884084"/>
          </a:xfrm>
          <a:prstGeom prst="rect">
            <a:avLst/>
          </a:prstGeom>
        </p:spPr>
      </p:pic>
      <p:pic>
        <p:nvPicPr>
          <p:cNvPr id="4" name="24典例2.eps" descr="id:2147494528;FounderCES"/>
          <p:cNvPicPr/>
          <p:nvPr/>
        </p:nvPicPr>
        <p:blipFill>
          <a:blip r:embed="rId4"/>
          <a:stretch>
            <a:fillRect/>
          </a:stretch>
        </p:blipFill>
        <p:spPr>
          <a:xfrm>
            <a:off x="550590" y="908720"/>
            <a:ext cx="1173704" cy="378567"/>
          </a:xfrm>
          <a:prstGeom prst="rect">
            <a:avLst/>
          </a:prstGeom>
        </p:spPr>
      </p:pic>
    </p:spTree>
    <p:extLst>
      <p:ext uri="{BB962C8B-B14F-4D97-AF65-F5344CB8AC3E}">
        <p14:creationId xmlns:p14="http://schemas.microsoft.com/office/powerpoint/2010/main" val="1679846238"/>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792239"/>
          </a:xfrm>
        </p:spPr>
        <p:txBody>
          <a:bodyPr/>
          <a:lstStyle/>
          <a:p>
            <a:pPr hangingPunct="0">
              <a:spcAft>
                <a:spcPts val="0"/>
              </a:spcAft>
            </a:pP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丙</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烷中碳链呈锯齿状</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故最多只有</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个碳原子能共直线</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丙烯中含甲基</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甲基为四面体结构</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则所有原子一定不能共面</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以单键相连的碳原子为四面体结构</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六元环上含</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个连续的以单键相连的碳原子</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故所有碳原子一定不在同一平面上</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双键为平面结构</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三键为直线结构</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则该分子中所有碳原子一定在同一平面上</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图片 5">
            <a:extLst>
              <a:ext uri="{FF2B5EF4-FFF2-40B4-BE49-F238E27FC236}">
                <a16:creationId xmlns:a16="http://schemas.microsoft.com/office/drawing/2014/main" id="{5929A77D-1E30-B0D6-23A3-F49940DE3048}"/>
              </a:ext>
            </a:extLst>
          </p:cNvPr>
          <p:cNvPicPr>
            <a:picLocks noChangeAspect="1"/>
          </p:cNvPicPr>
          <p:nvPr/>
        </p:nvPicPr>
        <p:blipFill>
          <a:blip r:embed="rId2"/>
          <a:stretch>
            <a:fillRect/>
          </a:stretch>
        </p:blipFill>
        <p:spPr>
          <a:xfrm>
            <a:off x="384913" y="3797796"/>
            <a:ext cx="1046020" cy="423292"/>
          </a:xfrm>
          <a:prstGeom prst="rect">
            <a:avLst/>
          </a:prstGeom>
        </p:spPr>
      </p:pic>
      <p:sp>
        <p:nvSpPr>
          <p:cNvPr id="7" name="内容占位符 1"/>
          <p:cNvSpPr txBox="1">
            <a:spLocks/>
          </p:cNvSpPr>
          <p:nvPr/>
        </p:nvSpPr>
        <p:spPr bwMode="auto">
          <a:xfrm>
            <a:off x="1342678" y="3635693"/>
            <a:ext cx="10504024" cy="5799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endParaRPr lang="zh-CN" altLang="en-US" dirty="0"/>
          </a:p>
        </p:txBody>
      </p:sp>
      <p:pic>
        <p:nvPicPr>
          <p:cNvPr id="8" name="24解析.eps" descr="id:2147491725;FounderCES"/>
          <p:cNvPicPr/>
          <p:nvPr/>
        </p:nvPicPr>
        <p:blipFill>
          <a:blip r:embed="rId3"/>
          <a:stretch>
            <a:fillRect/>
          </a:stretch>
        </p:blipFill>
        <p:spPr>
          <a:xfrm>
            <a:off x="478581" y="928971"/>
            <a:ext cx="952351" cy="340005"/>
          </a:xfrm>
          <a:prstGeom prst="rect">
            <a:avLst/>
          </a:prstGeom>
        </p:spPr>
      </p:pic>
    </p:spTree>
    <p:extLst>
      <p:ext uri="{BB962C8B-B14F-4D97-AF65-F5344CB8AC3E}">
        <p14:creationId xmlns:p14="http://schemas.microsoft.com/office/powerpoint/2010/main" val="22855931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1"/>
          <p:cNvSpPr txBox="1">
            <a:spLocks/>
          </p:cNvSpPr>
          <p:nvPr/>
        </p:nvSpPr>
        <p:spPr bwMode="auto">
          <a:xfrm>
            <a:off x="360854" y="908720"/>
            <a:ext cx="11485848" cy="5008230"/>
          </a:xfrm>
          <a:prstGeom prst="rect">
            <a:avLst/>
          </a:prstGeom>
          <a:solidFill>
            <a:srgbClr val="E3F2E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a:spcAft>
                <a:spcPts val="0"/>
              </a:spcAft>
            </a:pPr>
            <a:r>
              <a:rPr lang="en-US" altLang="zh-CN" b="1"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复</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杂有机物分子共线共面问题的分析步骤</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将有机物分子进行拆分</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找到基本结构单元</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即有机物中几个典型的分子结构模型</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如甲烷、乙烯、乙炔、苯等。</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根据分子结构模型</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确定不同基本结构单元中共面或共线的原子</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原子共线的判断以乙炔为标准</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原子共面的判断以乙烯或苯为标准。</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了解有机物分子中可以自由旋转的单键</a:t>
            </a:r>
            <a:r>
              <a:rPr lang="en-US" altLang="zh-CN" b="1">
                <a:solidFill>
                  <a:srgbClr val="000000"/>
                </a:solidFill>
                <a:latin typeface="仿宋" panose="02010609060101010101" pitchFamily="49"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碳碳单键、碳氢单键、碳氧单键等</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确定哪些原子可以旋转到不同的位置。</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根据简单的空间几何知识</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将不同的结构单元进行合并</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整体判断共面或共线的原子个数。</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提分绝招A.eps" descr="id:2147494549;FounderCES"/>
          <p:cNvPicPr/>
          <p:nvPr/>
        </p:nvPicPr>
        <p:blipFill>
          <a:blip r:embed="rId2"/>
          <a:stretch>
            <a:fillRect/>
          </a:stretch>
        </p:blipFill>
        <p:spPr>
          <a:xfrm>
            <a:off x="478582" y="1026858"/>
            <a:ext cx="1929210" cy="439098"/>
          </a:xfrm>
          <a:prstGeom prst="rect">
            <a:avLst/>
          </a:prstGeom>
        </p:spPr>
      </p:pic>
    </p:spTree>
    <p:extLst>
      <p:ext uri="{BB962C8B-B14F-4D97-AF65-F5344CB8AC3E}">
        <p14:creationId xmlns:p14="http://schemas.microsoft.com/office/powerpoint/2010/main" val="67084901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知识点2.eps" descr="id:2147491537;FounderCES"/>
          <p:cNvPicPr/>
          <p:nvPr/>
        </p:nvPicPr>
        <p:blipFill>
          <a:blip r:embed="rId2"/>
          <a:stretch>
            <a:fillRect/>
          </a:stretch>
        </p:blipFill>
        <p:spPr>
          <a:xfrm>
            <a:off x="550590" y="908719"/>
            <a:ext cx="1353907" cy="360041"/>
          </a:xfrm>
          <a:prstGeom prst="rect">
            <a:avLst/>
          </a:prstGeom>
        </p:spPr>
      </p:pic>
      <p:sp>
        <p:nvSpPr>
          <p:cNvPr id="2" name="内容占位符 1"/>
          <p:cNvSpPr>
            <a:spLocks noGrp="1"/>
          </p:cNvSpPr>
          <p:nvPr>
            <p:ph idx="1"/>
          </p:nvPr>
        </p:nvSpPr>
        <p:spPr>
          <a:xfrm>
            <a:off x="360854" y="746120"/>
            <a:ext cx="11485848" cy="1684244"/>
          </a:xfrm>
        </p:spPr>
        <p:txBody>
          <a:bodyPr/>
          <a:lstStyle/>
          <a:p>
            <a:pPr hangingPunct="0">
              <a:spcAft>
                <a:spcPts val="0"/>
              </a:spcAft>
            </a:pPr>
            <a:r>
              <a:rPr lang="en-US" altLang="zh-CN" b="1" smtClean="0">
                <a:solidFill>
                  <a:srgbClr val="46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46B26A"/>
                </a:solidFill>
                <a:latin typeface="Times New Roman" panose="02020603050405020304" pitchFamily="18" charset="0"/>
                <a:ea typeface="黑体" panose="02010609060101010101" pitchFamily="49" charset="-122"/>
                <a:cs typeface="Times New Roman" panose="02020603050405020304" pitchFamily="18" charset="0"/>
              </a:rPr>
              <a:t>糖</a:t>
            </a:r>
            <a:r>
              <a:rPr lang="zh-CN" altLang="zh-CN" b="1">
                <a:solidFill>
                  <a:srgbClr val="46B26A"/>
                </a:solidFill>
                <a:latin typeface="Times New Roman" panose="02020603050405020304" pitchFamily="18" charset="0"/>
                <a:ea typeface="黑体" panose="02010609060101010101" pitchFamily="49" charset="-122"/>
                <a:cs typeface="Times New Roman" panose="02020603050405020304" pitchFamily="18" charset="0"/>
              </a:rPr>
              <a:t>类的性质及应用</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葡萄糖的分子结构与性质</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）分子结构</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d800.jpg" descr="id:2147494215;FounderCES"/>
          <p:cNvPicPr/>
          <p:nvPr/>
        </p:nvPicPr>
        <p:blipFill>
          <a:blip r:embed="rId3"/>
          <a:stretch>
            <a:fillRect/>
          </a:stretch>
        </p:blipFill>
        <p:spPr>
          <a:xfrm>
            <a:off x="1774726" y="2564904"/>
            <a:ext cx="6608245" cy="2160240"/>
          </a:xfrm>
          <a:prstGeom prst="rect">
            <a:avLst/>
          </a:prstGeom>
        </p:spPr>
      </p:pic>
    </p:spTree>
    <p:extLst>
      <p:ext uri="{BB962C8B-B14F-4D97-AF65-F5344CB8AC3E}">
        <p14:creationId xmlns:p14="http://schemas.microsoft.com/office/powerpoint/2010/main" val="1814722386"/>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524315"/>
          </a:xfrm>
        </p:spPr>
        <p:txBody>
          <a:bodyPr/>
          <a:lstStyle/>
          <a:p>
            <a:pPr hangingPunct="0">
              <a:spcAft>
                <a:spcPts val="0"/>
              </a:spcAft>
            </a:pPr>
            <a:r>
              <a:rPr lang="en-US" altLang="zh-CN" b="1" smtClean="0">
                <a:solidFill>
                  <a:srgbClr val="46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46B26A"/>
                </a:solidFill>
                <a:latin typeface="Times New Roman" panose="02020603050405020304" pitchFamily="18" charset="0"/>
                <a:ea typeface="黑体" panose="02010609060101010101" pitchFamily="49" charset="-122"/>
                <a:cs typeface="Times New Roman" panose="02020603050405020304" pitchFamily="18" charset="0"/>
              </a:rPr>
              <a:t>常</a:t>
            </a:r>
            <a:r>
              <a:rPr lang="zh-CN" altLang="zh-CN" b="1">
                <a:solidFill>
                  <a:srgbClr val="46B26A"/>
                </a:solidFill>
                <a:latin typeface="Times New Roman" panose="02020603050405020304" pitchFamily="18" charset="0"/>
                <a:ea typeface="黑体" panose="02010609060101010101" pitchFamily="49" charset="-122"/>
                <a:cs typeface="Times New Roman" panose="02020603050405020304" pitchFamily="18" charset="0"/>
              </a:rPr>
              <a:t>见有机物的鉴别、检验及除杂</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高考化学中，常见有机物的鉴别、检验及除杂问题虽然分值不高，却常常以选择题和实验题的形式出现，因此学生往往容易忽视这一点。然而，近年来有机实验的考查频率逐渐增加，其中除杂、分离、净化和鉴别等实验操作都是常见的考点。</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常见有机物的鉴别、检验方法</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）溶解</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性</a:t>
            </a:r>
            <a:endParaRPr lang="en-US"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通</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常是向有机物中加水，观察其是否溶于水。如鉴别乙酸与乙酸乙酯、乙醇与氯乙烷等。</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情境2.eps" descr="id:2147494556;FounderCES"/>
          <p:cNvPicPr/>
          <p:nvPr/>
        </p:nvPicPr>
        <p:blipFill>
          <a:blip r:embed="rId2"/>
          <a:stretch>
            <a:fillRect/>
          </a:stretch>
        </p:blipFill>
        <p:spPr>
          <a:xfrm>
            <a:off x="478582" y="908720"/>
            <a:ext cx="1080120" cy="379359"/>
          </a:xfrm>
          <a:prstGeom prst="rect">
            <a:avLst/>
          </a:prstGeom>
        </p:spPr>
      </p:pic>
    </p:spTree>
    <p:extLst>
      <p:ext uri="{BB962C8B-B14F-4D97-AF65-F5344CB8AC3E}">
        <p14:creationId xmlns:p14="http://schemas.microsoft.com/office/powerpoint/2010/main" val="549911811"/>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970318"/>
          </a:xfrm>
        </p:spPr>
        <p:txBody>
          <a:bodyPr/>
          <a:lstStyle/>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）与水的密度差</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异</a:t>
            </a:r>
            <a:endParaRPr lang="en-US"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观</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察不溶于水的有机物与水的分层情况，可知其密度比水小还是大。如鉴别四氯化碳与己烷等。</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）有机物的燃烧</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观察是否可燃（</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大部分有机物可燃</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四氯化碳和多数无机物不可燃</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燃烧时黑烟的多少。</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燃烧时的气味（</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如鉴别聚氯乙烯、蛋白质</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424608856"/>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6248"/>
          </a:xfrm>
        </p:spPr>
        <p:txBody>
          <a:bodyPr/>
          <a:lstStyle/>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）利用官能团的特</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点</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4" name="表格 3"/>
          <p:cNvGraphicFramePr>
            <a:graphicFrameLocks noGrp="1"/>
          </p:cNvGraphicFramePr>
          <p:nvPr>
            <p:extLst>
              <p:ext uri="{D42A27DB-BD31-4B8C-83A1-F6EECF244321}">
                <p14:modId xmlns:p14="http://schemas.microsoft.com/office/powerpoint/2010/main" val="767956499"/>
              </p:ext>
            </p:extLst>
          </p:nvPr>
        </p:nvGraphicFramePr>
        <p:xfrm>
          <a:off x="478582" y="1484784"/>
          <a:ext cx="11305255" cy="3875835"/>
        </p:xfrm>
        <a:graphic>
          <a:graphicData uri="http://schemas.openxmlformats.org/drawingml/2006/table">
            <a:tbl>
              <a:tblPr firstRow="1" firstCol="1" bandRow="1"/>
              <a:tblGrid>
                <a:gridCol w="2448272">
                  <a:extLst>
                    <a:ext uri="{9D8B030D-6E8A-4147-A177-3AD203B41FA5}">
                      <a16:colId xmlns:a16="http://schemas.microsoft.com/office/drawing/2014/main" val="2664571031"/>
                    </a:ext>
                  </a:extLst>
                </a:gridCol>
                <a:gridCol w="3744416">
                  <a:extLst>
                    <a:ext uri="{9D8B030D-6E8A-4147-A177-3AD203B41FA5}">
                      <a16:colId xmlns:a16="http://schemas.microsoft.com/office/drawing/2014/main" val="3059220633"/>
                    </a:ext>
                  </a:extLst>
                </a:gridCol>
                <a:gridCol w="5112567">
                  <a:extLst>
                    <a:ext uri="{9D8B030D-6E8A-4147-A177-3AD203B41FA5}">
                      <a16:colId xmlns:a16="http://schemas.microsoft.com/office/drawing/2014/main" val="1828560471"/>
                    </a:ext>
                  </a:extLst>
                </a:gridCol>
              </a:tblGrid>
              <a:tr h="291998">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有机物</a:t>
                      </a:r>
                      <a:r>
                        <a:rPr lang="zh-CN" sz="2400" b="1" smtClean="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或官</a:t>
                      </a: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能团</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常用试</a:t>
                      </a:r>
                      <a:r>
                        <a:rPr lang="zh-CN" sz="2400" b="1" smtClean="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剂或</a:t>
                      </a: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方法</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反应产物或现象</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solidFill>
                      <a:srgbClr val="D8ECDD"/>
                    </a:solidFill>
                  </a:tcPr>
                </a:tc>
                <a:extLst>
                  <a:ext uri="{0D108BD9-81ED-4DB2-BD59-A6C34878D82A}">
                    <a16:rowId xmlns:a16="http://schemas.microsoft.com/office/drawing/2014/main" val="3420673110"/>
                  </a:ext>
                </a:extLst>
              </a:tr>
              <a:tr h="145999">
                <a:tc rowSpan="2">
                  <a:txBody>
                    <a:bodyPr/>
                    <a:lstStyle/>
                    <a:p>
                      <a:pPr algn="ctr" hangingPunct="0">
                        <a:lnSpc>
                          <a:spcPct val="150000"/>
                        </a:lnSpc>
                        <a:spcAft>
                          <a:spcPts val="0"/>
                        </a:spcAft>
                      </a:pP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溴水</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褪色</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extLst>
                  <a:ext uri="{0D108BD9-81ED-4DB2-BD59-A6C34878D82A}">
                    <a16:rowId xmlns:a16="http://schemas.microsoft.com/office/drawing/2014/main" val="2435371913"/>
                  </a:ext>
                </a:extLst>
              </a:tr>
              <a:tr h="145999">
                <a:tc vMerge="1">
                  <a:txBody>
                    <a:bodyPr/>
                    <a:lstStyle/>
                    <a:p>
                      <a:endParaRPr lang="zh-CN" altLang="en-US"/>
                    </a:p>
                  </a:txBody>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酸性</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KMnO</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溶液</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褪色</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extLst>
                  <a:ext uri="{0D108BD9-81ED-4DB2-BD59-A6C34878D82A}">
                    <a16:rowId xmlns:a16="http://schemas.microsoft.com/office/drawing/2014/main" val="3080486195"/>
                  </a:ext>
                </a:extLst>
              </a:tr>
              <a:tr h="145999">
                <a:tc rowSpan="2">
                  <a:txBody>
                    <a:bodyPr/>
                    <a:lstStyle/>
                    <a:p>
                      <a:pPr algn="ctr" hangingPunct="0">
                        <a:lnSpc>
                          <a:spcPct val="150000"/>
                        </a:lnSpc>
                        <a:spcAft>
                          <a:spcPts val="0"/>
                        </a:spcAft>
                      </a:pPr>
                      <a:r>
                        <a:rPr lang="en-US" sz="2400" b="1">
                          <a:solidFill>
                            <a:srgbClr val="000000"/>
                          </a:solidFill>
                          <a:effectLst/>
                          <a:latin typeface="仿宋" panose="02010609060101010101" pitchFamily="49" charset="-122"/>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OH</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Na</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产生</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extLst>
                  <a:ext uri="{0D108BD9-81ED-4DB2-BD59-A6C34878D82A}">
                    <a16:rowId xmlns:a16="http://schemas.microsoft.com/office/drawing/2014/main" val="902890368"/>
                  </a:ext>
                </a:extLst>
              </a:tr>
              <a:tr h="145999">
                <a:tc vMerge="1">
                  <a:txBody>
                    <a:bodyPr/>
                    <a:lstStyle/>
                    <a:p>
                      <a:endParaRPr lang="zh-CN" altLang="en-US"/>
                    </a:p>
                  </a:txBody>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Cu</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或</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Ag</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生成醛</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extLst>
                  <a:ext uri="{0D108BD9-81ED-4DB2-BD59-A6C34878D82A}">
                    <a16:rowId xmlns:a16="http://schemas.microsoft.com/office/drawing/2014/main" val="2349026097"/>
                  </a:ext>
                </a:extLst>
              </a:tr>
              <a:tr h="145999">
                <a:tc rowSpan="2">
                  <a:txBody>
                    <a:bodyPr/>
                    <a:lstStyle/>
                    <a:p>
                      <a:pPr algn="ctr" hangingPunct="0">
                        <a:lnSpc>
                          <a:spcPct val="150000"/>
                        </a:lnSpc>
                        <a:spcAft>
                          <a:spcPts val="0"/>
                        </a:spcAft>
                      </a:pPr>
                      <a:r>
                        <a:rPr lang="en-US" sz="2400" b="1">
                          <a:solidFill>
                            <a:srgbClr val="000000"/>
                          </a:solidFill>
                          <a:effectLst/>
                          <a:latin typeface="仿宋" panose="02010609060101010101" pitchFamily="49" charset="-122"/>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COOH</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紫色石蕊溶液</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17743" marR="17743"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变红</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17743" marR="17743"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extLst>
                  <a:ext uri="{0D108BD9-81ED-4DB2-BD59-A6C34878D82A}">
                    <a16:rowId xmlns:a16="http://schemas.microsoft.com/office/drawing/2014/main" val="227552955"/>
                  </a:ext>
                </a:extLst>
              </a:tr>
              <a:tr h="583995">
                <a:tc vMerge="1">
                  <a:txBody>
                    <a:bodyPr/>
                    <a:lstStyle/>
                    <a:p>
                      <a:endParaRPr lang="zh-CN" altLang="en-US"/>
                    </a:p>
                  </a:txBody>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新制的</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Cu</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OH</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17743" marR="17743"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沉淀溶解</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溶液呈蓝色</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17743" marR="17743"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extLst>
                  <a:ext uri="{0D108BD9-81ED-4DB2-BD59-A6C34878D82A}">
                    <a16:rowId xmlns:a16="http://schemas.microsoft.com/office/drawing/2014/main" val="670731204"/>
                  </a:ext>
                </a:extLst>
              </a:tr>
            </a:tbl>
          </a:graphicData>
        </a:graphic>
      </p:graphicFrame>
      <p:pic>
        <p:nvPicPr>
          <p:cNvPr id="7170" name="图片 54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82638" y="2276872"/>
            <a:ext cx="1254333" cy="64807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53561415"/>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表格 3"/>
          <p:cNvGraphicFramePr>
            <a:graphicFrameLocks noGrp="1"/>
          </p:cNvGraphicFramePr>
          <p:nvPr>
            <p:extLst>
              <p:ext uri="{D42A27DB-BD31-4B8C-83A1-F6EECF244321}">
                <p14:modId xmlns:p14="http://schemas.microsoft.com/office/powerpoint/2010/main" val="1291957665"/>
              </p:ext>
            </p:extLst>
          </p:nvPr>
        </p:nvGraphicFramePr>
        <p:xfrm>
          <a:off x="406574" y="980728"/>
          <a:ext cx="11305255" cy="4495185"/>
        </p:xfrm>
        <a:graphic>
          <a:graphicData uri="http://schemas.openxmlformats.org/drawingml/2006/table">
            <a:tbl>
              <a:tblPr firstRow="1" firstCol="1" bandRow="1"/>
              <a:tblGrid>
                <a:gridCol w="2448272">
                  <a:extLst>
                    <a:ext uri="{9D8B030D-6E8A-4147-A177-3AD203B41FA5}">
                      <a16:colId xmlns:a16="http://schemas.microsoft.com/office/drawing/2014/main" val="2664571031"/>
                    </a:ext>
                  </a:extLst>
                </a:gridCol>
                <a:gridCol w="3744416">
                  <a:extLst>
                    <a:ext uri="{9D8B030D-6E8A-4147-A177-3AD203B41FA5}">
                      <a16:colId xmlns:a16="http://schemas.microsoft.com/office/drawing/2014/main" val="3059220633"/>
                    </a:ext>
                  </a:extLst>
                </a:gridCol>
                <a:gridCol w="5112567">
                  <a:extLst>
                    <a:ext uri="{9D8B030D-6E8A-4147-A177-3AD203B41FA5}">
                      <a16:colId xmlns:a16="http://schemas.microsoft.com/office/drawing/2014/main" val="1828560471"/>
                    </a:ext>
                  </a:extLst>
                </a:gridCol>
              </a:tblGrid>
              <a:tr h="291998">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有机物</a:t>
                      </a:r>
                      <a:r>
                        <a:rPr lang="zh-CN" sz="2400" b="1" smtClean="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或官</a:t>
                      </a: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能团</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常用试</a:t>
                      </a:r>
                      <a:r>
                        <a:rPr lang="zh-CN" sz="2400" b="1" smtClean="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剂或</a:t>
                      </a: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方法</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反应产物或现象</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solidFill>
                      <a:srgbClr val="D8ECDD"/>
                    </a:solidFill>
                  </a:tcPr>
                </a:tc>
                <a:extLst>
                  <a:ext uri="{0D108BD9-81ED-4DB2-BD59-A6C34878D82A}">
                    <a16:rowId xmlns:a16="http://schemas.microsoft.com/office/drawing/2014/main" val="3420673110"/>
                  </a:ext>
                </a:extLst>
              </a:tr>
              <a:tr h="291998">
                <a:tc rowSpan="2">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葡萄糖</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银氨溶液</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水浴加热生成银镜</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extLst>
                  <a:ext uri="{0D108BD9-81ED-4DB2-BD59-A6C34878D82A}">
                    <a16:rowId xmlns:a16="http://schemas.microsoft.com/office/drawing/2014/main" val="2177125651"/>
                  </a:ext>
                </a:extLst>
              </a:tr>
              <a:tr h="437996">
                <a:tc vMerge="1">
                  <a:txBody>
                    <a:bodyPr/>
                    <a:lstStyle/>
                    <a:p>
                      <a:endParaRPr lang="zh-CN" altLang="en-US"/>
                    </a:p>
                  </a:txBody>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新制的</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Cu</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OH</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煮沸生成砖红色沉淀</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extLst>
                  <a:ext uri="{0D108BD9-81ED-4DB2-BD59-A6C34878D82A}">
                    <a16:rowId xmlns:a16="http://schemas.microsoft.com/office/drawing/2014/main" val="947285602"/>
                  </a:ext>
                </a:extLst>
              </a:tr>
              <a:tr h="583995">
                <a:tc rowSpan="2">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油脂</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稀硫酸</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17743" marR="17743"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生成甘油和高级脂肪酸</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17743" marR="17743"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extLst>
                  <a:ext uri="{0D108BD9-81ED-4DB2-BD59-A6C34878D82A}">
                    <a16:rowId xmlns:a16="http://schemas.microsoft.com/office/drawing/2014/main" val="3574276875"/>
                  </a:ext>
                </a:extLst>
              </a:tr>
              <a:tr h="583995">
                <a:tc vMerge="1">
                  <a:txBody>
                    <a:bodyPr/>
                    <a:lstStyle/>
                    <a:p>
                      <a:endParaRPr lang="zh-CN" altLang="en-US"/>
                    </a:p>
                  </a:txBody>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NaOH</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溶液</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17743" marR="17743"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生成甘油和高级脂肪酸钠</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17743" marR="17743"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extLst>
                  <a:ext uri="{0D108BD9-81ED-4DB2-BD59-A6C34878D82A}">
                    <a16:rowId xmlns:a16="http://schemas.microsoft.com/office/drawing/2014/main" val="3293898814"/>
                  </a:ext>
                </a:extLst>
              </a:tr>
              <a:tr h="145999">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淀粉</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碘水</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呈蓝色</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extLst>
                  <a:ext uri="{0D108BD9-81ED-4DB2-BD59-A6C34878D82A}">
                    <a16:rowId xmlns:a16="http://schemas.microsoft.com/office/drawing/2014/main" val="3554973309"/>
                  </a:ext>
                </a:extLst>
              </a:tr>
              <a:tr h="583995">
                <a:tc rowSpan="2">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蛋白质</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浓硝酸</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呈黄色</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含苯环的蛋白质</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extLst>
                  <a:ext uri="{0D108BD9-81ED-4DB2-BD59-A6C34878D82A}">
                    <a16:rowId xmlns:a16="http://schemas.microsoft.com/office/drawing/2014/main" val="3671826974"/>
                  </a:ext>
                </a:extLst>
              </a:tr>
              <a:tr h="291998">
                <a:tc vMerge="1">
                  <a:txBody>
                    <a:bodyPr/>
                    <a:lstStyle/>
                    <a:p>
                      <a:endParaRPr lang="zh-CN" altLang="en-US"/>
                    </a:p>
                  </a:txBody>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灼烧</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有烧焦羽毛气味</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extLst>
                  <a:ext uri="{0D108BD9-81ED-4DB2-BD59-A6C34878D82A}">
                    <a16:rowId xmlns:a16="http://schemas.microsoft.com/office/drawing/2014/main" val="1480028130"/>
                  </a:ext>
                </a:extLst>
              </a:tr>
            </a:tbl>
          </a:graphicData>
        </a:graphic>
      </p:graphicFrame>
    </p:spTree>
    <p:extLst>
      <p:ext uri="{BB962C8B-B14F-4D97-AF65-F5344CB8AC3E}">
        <p14:creationId xmlns:p14="http://schemas.microsoft.com/office/powerpoint/2010/main" val="3984951222"/>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684244"/>
          </a:xfrm>
        </p:spPr>
        <p:txBody>
          <a:bodyPr/>
          <a:lstStyle/>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常见有机物的分离、提纯方法</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有机物的分离、提纯一般根据各有机物的化学性质、常温状态、溶解性、沸点的不同，采用洗气、分液、蒸馏等方法进行。</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559007805"/>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792239"/>
          </a:xfrm>
        </p:spPr>
        <p:txBody>
          <a:bodyPr/>
          <a:lstStyle/>
          <a:p>
            <a:pPr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下</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列实验方案能达到目的的是（　　）</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制备</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用甲烷与盐酸制备三氯甲烷</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除杂</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用酸性高锰酸钾溶液除去乙烯中混有的少量二氧化硫</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鉴别</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用铁丝鉴别乙酸和乙醇</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分离</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用过滤的方法分离碘酒中的碘单质</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4典例3.eps" descr="id:2147494571;FounderCES"/>
          <p:cNvPicPr/>
          <p:nvPr/>
        </p:nvPicPr>
        <p:blipFill>
          <a:blip r:embed="rId2"/>
          <a:stretch>
            <a:fillRect/>
          </a:stretch>
        </p:blipFill>
        <p:spPr>
          <a:xfrm>
            <a:off x="495834" y="907822"/>
            <a:ext cx="1119048" cy="360938"/>
          </a:xfrm>
          <a:prstGeom prst="rect">
            <a:avLst/>
          </a:prstGeom>
        </p:spPr>
      </p:pic>
      <p:sp>
        <p:nvSpPr>
          <p:cNvPr id="4" name="内容占位符 1"/>
          <p:cNvSpPr txBox="1">
            <a:spLocks/>
          </p:cNvSpPr>
          <p:nvPr/>
        </p:nvSpPr>
        <p:spPr bwMode="auto">
          <a:xfrm>
            <a:off x="360854" y="3545101"/>
            <a:ext cx="11485848" cy="22382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通常情况下</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甲烷不与盐酸反应</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不能制备三氯甲烷</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乙烯与二氧化硫都具有还原性</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都能被酸性高锰酸钾溶液氧化</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铁与乙酸反应生成乙酸亚铁和氢气</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溶液变浅绿色且产生气泡</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铁与乙醇不反应</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无明显现象</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可以鉴别</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碘酒是碘的酒精溶液</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过滤不能分离出碘单质</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7" name="24解析.eps" descr="id:2147491725;FounderCES"/>
          <p:cNvPicPr/>
          <p:nvPr/>
        </p:nvPicPr>
        <p:blipFill>
          <a:blip r:embed="rId3"/>
          <a:stretch>
            <a:fillRect/>
          </a:stretch>
        </p:blipFill>
        <p:spPr>
          <a:xfrm>
            <a:off x="478581" y="3727952"/>
            <a:ext cx="952351" cy="340005"/>
          </a:xfrm>
          <a:prstGeom prst="rect">
            <a:avLst/>
          </a:prstGeom>
        </p:spPr>
      </p:pic>
      <p:pic>
        <p:nvPicPr>
          <p:cNvPr id="8" name="图片 7">
            <a:extLst>
              <a:ext uri="{FF2B5EF4-FFF2-40B4-BE49-F238E27FC236}">
                <a16:creationId xmlns:a16="http://schemas.microsoft.com/office/drawing/2014/main" id="{5929A77D-1E30-B0D6-23A3-F49940DE3048}"/>
              </a:ext>
            </a:extLst>
          </p:cNvPr>
          <p:cNvPicPr>
            <a:picLocks noChangeAspect="1"/>
          </p:cNvPicPr>
          <p:nvPr/>
        </p:nvPicPr>
        <p:blipFill>
          <a:blip r:embed="rId4"/>
          <a:stretch>
            <a:fillRect/>
          </a:stretch>
        </p:blipFill>
        <p:spPr>
          <a:xfrm>
            <a:off x="384913" y="5958036"/>
            <a:ext cx="1046020" cy="423292"/>
          </a:xfrm>
          <a:prstGeom prst="rect">
            <a:avLst/>
          </a:prstGeom>
        </p:spPr>
      </p:pic>
      <p:sp>
        <p:nvSpPr>
          <p:cNvPr id="9" name="内容占位符 1"/>
          <p:cNvSpPr txBox="1">
            <a:spLocks/>
          </p:cNvSpPr>
          <p:nvPr/>
        </p:nvSpPr>
        <p:spPr bwMode="auto">
          <a:xfrm>
            <a:off x="1342678" y="5795933"/>
            <a:ext cx="10504024" cy="5799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endParaRPr lang="zh-CN" altLang="en-US" dirty="0"/>
          </a:p>
        </p:txBody>
      </p:sp>
    </p:spTree>
    <p:extLst>
      <p:ext uri="{BB962C8B-B14F-4D97-AF65-F5344CB8AC3E}">
        <p14:creationId xmlns:p14="http://schemas.microsoft.com/office/powerpoint/2010/main" val="23265403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8"/>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9" grpId="0"/>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1"/>
          <p:cNvSpPr txBox="1">
            <a:spLocks/>
          </p:cNvSpPr>
          <p:nvPr/>
        </p:nvSpPr>
        <p:spPr bwMode="auto">
          <a:xfrm>
            <a:off x="360854" y="908720"/>
            <a:ext cx="11485848" cy="2238241"/>
          </a:xfrm>
          <a:prstGeom prst="rect">
            <a:avLst/>
          </a:prstGeom>
          <a:solidFill>
            <a:srgbClr val="E3F2E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有</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机物的鉴别一般根据有机物中官能团的特征反应来鉴别</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也可以根据颜色、气味等物理性质或燃烧现象等方法鉴别</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分离和提纯有机物的一般原则是根据混合物中各成分的化学性质和物理性质的差异进行化学和物理处理</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以达到分离提纯的目的。</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提分绝招A.eps" descr="id:2147494549;FounderCES"/>
          <p:cNvPicPr/>
          <p:nvPr/>
        </p:nvPicPr>
        <p:blipFill>
          <a:blip r:embed="rId2"/>
          <a:stretch>
            <a:fillRect/>
          </a:stretch>
        </p:blipFill>
        <p:spPr>
          <a:xfrm>
            <a:off x="478582" y="1026858"/>
            <a:ext cx="1929210" cy="439098"/>
          </a:xfrm>
          <a:prstGeom prst="rect">
            <a:avLst/>
          </a:prstGeom>
        </p:spPr>
      </p:pic>
    </p:spTree>
    <p:extLst>
      <p:ext uri="{BB962C8B-B14F-4D97-AF65-F5344CB8AC3E}">
        <p14:creationId xmlns:p14="http://schemas.microsoft.com/office/powerpoint/2010/main" val="381942436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746120"/>
            <a:ext cx="11485848" cy="576248"/>
          </a:xfrm>
        </p:spPr>
        <p:txBody>
          <a:bodyPr/>
          <a:lstStyle/>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）特征反</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应</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cy35-52a.jpg" descr="id:2147494222;FounderCES"/>
          <p:cNvPicPr/>
          <p:nvPr/>
        </p:nvPicPr>
        <p:blipFill>
          <a:blip r:embed="rId2"/>
          <a:stretch>
            <a:fillRect/>
          </a:stretch>
        </p:blipFill>
        <p:spPr>
          <a:xfrm>
            <a:off x="2422798" y="1572708"/>
            <a:ext cx="6264696" cy="1496252"/>
          </a:xfrm>
          <a:prstGeom prst="rect">
            <a:avLst/>
          </a:prstGeom>
        </p:spPr>
      </p:pic>
    </p:spTree>
    <p:extLst>
      <p:ext uri="{BB962C8B-B14F-4D97-AF65-F5344CB8AC3E}">
        <p14:creationId xmlns:p14="http://schemas.microsoft.com/office/powerpoint/2010/main" val="129744875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内容占位符 4"/>
          <p:cNvSpPr>
            <a:spLocks noGrp="1"/>
          </p:cNvSpPr>
          <p:nvPr>
            <p:ph idx="1"/>
          </p:nvPr>
        </p:nvSpPr>
        <p:spPr>
          <a:xfrm>
            <a:off x="360854" y="746120"/>
            <a:ext cx="11485848" cy="1200329"/>
          </a:xfrm>
        </p:spPr>
        <p:txBody>
          <a:bodyPr/>
          <a:lstStyle/>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二糖、多糖的水解反应</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）蔗糖的水解反</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应</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AlternateContent xmlns:mc="http://schemas.openxmlformats.org/markup-compatibility/2006" xmlns:a14="http://schemas.microsoft.com/office/drawing/2010/main">
        <mc:Choice Requires="a14">
          <p:graphicFrame>
            <p:nvGraphicFramePr>
              <p:cNvPr id="3" name="表格 2"/>
              <p:cNvGraphicFramePr>
                <a:graphicFrameLocks noGrp="1"/>
              </p:cNvGraphicFramePr>
              <p:nvPr>
                <p:extLst>
                  <p:ext uri="{D42A27DB-BD31-4B8C-83A1-F6EECF244321}">
                    <p14:modId xmlns:p14="http://schemas.microsoft.com/office/powerpoint/2010/main" val="2145805292"/>
                  </p:ext>
                </p:extLst>
              </p:nvPr>
            </p:nvGraphicFramePr>
            <p:xfrm>
              <a:off x="478582" y="2060848"/>
              <a:ext cx="10971213" cy="3585337"/>
            </p:xfrm>
            <a:graphic>
              <a:graphicData uri="http://schemas.openxmlformats.org/drawingml/2006/table">
                <a:tbl>
                  <a:tblPr firstRow="1" firstCol="1" bandRow="1"/>
                  <a:tblGrid>
                    <a:gridCol w="1584176">
                      <a:extLst>
                        <a:ext uri="{9D8B030D-6E8A-4147-A177-3AD203B41FA5}">
                          <a16:colId xmlns:a16="http://schemas.microsoft.com/office/drawing/2014/main" val="3867752935"/>
                        </a:ext>
                      </a:extLst>
                    </a:gridCol>
                    <a:gridCol w="9387037">
                      <a:extLst>
                        <a:ext uri="{9D8B030D-6E8A-4147-A177-3AD203B41FA5}">
                          <a16:colId xmlns:a16="http://schemas.microsoft.com/office/drawing/2014/main" val="1622435736"/>
                        </a:ext>
                      </a:extLst>
                    </a:gridCol>
                  </a:tblGrid>
                  <a:tr h="0">
                    <a:tc>
                      <a:txBody>
                        <a:bodyPr/>
                        <a:lstStyle/>
                        <a:p>
                          <a:pPr algn="ctr" hangingPunct="0">
                            <a:lnSpc>
                              <a:spcPct val="150000"/>
                            </a:lnSpc>
                            <a:spcAft>
                              <a:spcPts val="0"/>
                            </a:spcAft>
                          </a:pPr>
                          <a:r>
                            <a:rPr lang="zh-CN" sz="23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实验操作</a:t>
                          </a:r>
                          <a:endParaRPr 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solidFill>
                          <a:srgbClr val="D8ECDD"/>
                        </a:solidFill>
                      </a:tcPr>
                    </a:tc>
                    <a:tc>
                      <a:txBody>
                        <a:bodyPr/>
                        <a:lstStyle/>
                        <a:p>
                          <a:pPr algn="just" hangingPunct="0">
                            <a:lnSpc>
                              <a:spcPct val="150000"/>
                            </a:lnSpc>
                            <a:spcAft>
                              <a:spcPts val="0"/>
                            </a:spcAft>
                          </a:pPr>
                          <a:endParaRPr lang="en-US" altLang="zh-CN" sz="23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endParaRPr lang="en-US" altLang="zh-CN" sz="23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endParaRPr 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extLst>
                      <a:ext uri="{0D108BD9-81ED-4DB2-BD59-A6C34878D82A}">
                        <a16:rowId xmlns:a16="http://schemas.microsoft.com/office/drawing/2014/main" val="2677669522"/>
                      </a:ext>
                    </a:extLst>
                  </a:tr>
                  <a:tr h="0">
                    <a:tc>
                      <a:txBody>
                        <a:bodyPr/>
                        <a:lstStyle/>
                        <a:p>
                          <a:pPr algn="ctr" hangingPunct="0">
                            <a:lnSpc>
                              <a:spcPct val="150000"/>
                            </a:lnSpc>
                            <a:spcAft>
                              <a:spcPts val="0"/>
                            </a:spcAft>
                          </a:pPr>
                          <a:r>
                            <a:rPr lang="zh-CN" sz="23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实验现象</a:t>
                          </a:r>
                          <a:endParaRPr 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3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最终有砖红色沉淀生成</a:t>
                          </a:r>
                          <a:endParaRPr 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extLst>
                      <a:ext uri="{0D108BD9-81ED-4DB2-BD59-A6C34878D82A}">
                        <a16:rowId xmlns:a16="http://schemas.microsoft.com/office/drawing/2014/main" val="369056593"/>
                      </a:ext>
                    </a:extLst>
                  </a:tr>
                  <a:tr h="0">
                    <a:tc>
                      <a:txBody>
                        <a:bodyPr/>
                        <a:lstStyle/>
                        <a:p>
                          <a:pPr algn="ctr" hangingPunct="0">
                            <a:lnSpc>
                              <a:spcPct val="150000"/>
                            </a:lnSpc>
                            <a:spcAft>
                              <a:spcPts val="0"/>
                            </a:spcAft>
                          </a:pPr>
                          <a:r>
                            <a:rPr lang="zh-CN" sz="23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实验结论</a:t>
                          </a:r>
                          <a:endParaRPr 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3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蔗糖水解生成葡萄糖</a:t>
                          </a:r>
                          <a:r>
                            <a:rPr lang="zh-CN"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3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葡萄糖和新制的</a:t>
                          </a:r>
                          <a:r>
                            <a:rPr lang="en-US"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Cu</a:t>
                          </a:r>
                          <a:r>
                            <a:rPr lang="zh-CN"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OH</a:t>
                          </a:r>
                          <a:r>
                            <a:rPr lang="zh-CN"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3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3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共热生成砖红色沉淀</a:t>
                          </a:r>
                          <a:endParaRPr 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extLst>
                      <a:ext uri="{0D108BD9-81ED-4DB2-BD59-A6C34878D82A}">
                        <a16:rowId xmlns:a16="http://schemas.microsoft.com/office/drawing/2014/main" val="1871420567"/>
                      </a:ext>
                    </a:extLst>
                  </a:tr>
                  <a:tr h="0">
                    <a:tc>
                      <a:txBody>
                        <a:bodyPr/>
                        <a:lstStyle/>
                        <a:p>
                          <a:pPr algn="ctr" hangingPunct="0">
                            <a:lnSpc>
                              <a:spcPct val="150000"/>
                            </a:lnSpc>
                            <a:spcAft>
                              <a:spcPts val="0"/>
                            </a:spcAft>
                          </a:pPr>
                          <a:r>
                            <a:rPr lang="zh-CN" sz="23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化</a:t>
                          </a:r>
                          <a:r>
                            <a:rPr lang="zh-CN" sz="2300" b="1" smtClean="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学方程</a:t>
                          </a:r>
                          <a:r>
                            <a:rPr lang="zh-CN" sz="23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式</a:t>
                          </a:r>
                          <a:endParaRPr 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solidFill>
                          <a:srgbClr val="D8ECDD"/>
                        </a:solidFill>
                      </a:tcPr>
                    </a:tc>
                    <a:tc>
                      <a:txBody>
                        <a:bodyPr/>
                        <a:lstStyle/>
                        <a:p>
                          <a:pPr algn="just" hangingPunct="0">
                            <a:lnSpc>
                              <a:spcPct val="150000"/>
                            </a:lnSpc>
                            <a:spcAft>
                              <a:spcPts val="0"/>
                            </a:spcAft>
                          </a:pPr>
                          <a:r>
                            <a:rPr lang="en-US" sz="23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t>
                          </a:r>
                          <a:r>
                            <a:rPr lang="en-US" sz="23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12</a:t>
                          </a:r>
                          <a:r>
                            <a:rPr lang="en-US"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a:t>
                          </a:r>
                          <a:r>
                            <a:rPr lang="en-US" sz="23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22</a:t>
                          </a:r>
                          <a:r>
                            <a:rPr lang="en-US"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a:t>
                          </a:r>
                          <a:r>
                            <a:rPr lang="en-US" sz="23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11</a:t>
                          </a:r>
                          <a:r>
                            <a:rPr lang="zh-CN"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3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蔗糖</a:t>
                          </a:r>
                          <a:r>
                            <a:rPr lang="zh-CN"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a:t>
                          </a:r>
                          <a:r>
                            <a:rPr lang="en-US" sz="23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a:t>
                          </a:r>
                          <a14:m>
                            <m:oMath xmlns:m="http://schemas.openxmlformats.org/officeDocument/2006/math">
                              <m:m>
                                <m:mPr>
                                  <m:mcs>
                                    <m:mc>
                                      <m:mcPr>
                                        <m:count m:val="1"/>
                                        <m:mcJc m:val="center"/>
                                      </m:mcPr>
                                    </m:mc>
                                  </m:mcs>
                                  <m:ctrlPr>
                                    <a:rPr lang="zh-CN" sz="23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mPr>
                                <m:mr>
                                  <m:e>
                                    <m:r>
                                      <a:rPr lang="zh-CN" sz="2300" b="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催化剂</m:t>
                                    </m:r>
                                  </m:e>
                                </m:mr>
                                <m:mr>
                                  <m:e>
                                    <m:acc>
                                      <m:accPr>
                                        <m:chr m:val="⃗"/>
                                        <m:ctrlPr>
                                          <a:rPr lang="zh-CN" sz="23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accPr>
                                      <m:e>
                                        <m:r>
                                          <a:rPr lang="en-US" sz="2300" b="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        </m:t>
                                        </m:r>
                                        <m:r>
                                          <a:rPr lang="en-US" sz="2300" b="1" i="0" smtClean="0">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    </m:t>
                                        </m:r>
                                        <m:r>
                                          <a:rPr lang="en-US" sz="2300" b="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  </m:t>
                                        </m:r>
                                      </m:e>
                                    </m:acc>
                                  </m:e>
                                </m:mr>
                              </m:m>
                            </m:oMath>
                          </a14:m>
                          <a:r>
                            <a:rPr lang="en-US" sz="23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t>
                          </a:r>
                          <a:r>
                            <a:rPr lang="en-US" sz="2300" b="1" baseline="-250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6</a:t>
                          </a:r>
                          <a:r>
                            <a:rPr lang="en-US" sz="23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a:t>
                          </a:r>
                          <a:r>
                            <a:rPr lang="en-US" sz="2300" b="1" baseline="-250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12</a:t>
                          </a:r>
                          <a:r>
                            <a:rPr lang="en-US" sz="23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a:t>
                          </a:r>
                          <a:r>
                            <a:rPr lang="en-US" sz="2300" b="1" baseline="-250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6</a:t>
                          </a:r>
                          <a:r>
                            <a:rPr lang="zh-CN"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3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葡萄糖</a:t>
                          </a:r>
                          <a:r>
                            <a:rPr lang="zh-CN"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t>
                          </a:r>
                          <a:r>
                            <a:rPr lang="en-US" sz="23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6</a:t>
                          </a:r>
                          <a:r>
                            <a:rPr lang="en-US"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a:t>
                          </a:r>
                          <a:r>
                            <a:rPr lang="en-US" sz="23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12</a:t>
                          </a:r>
                          <a:r>
                            <a:rPr lang="en-US"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a:t>
                          </a:r>
                          <a:r>
                            <a:rPr lang="en-US" sz="23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6</a:t>
                          </a:r>
                          <a:r>
                            <a:rPr lang="zh-CN"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3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果糖</a:t>
                          </a:r>
                          <a:r>
                            <a:rPr lang="zh-CN"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extLst>
                      <a:ext uri="{0D108BD9-81ED-4DB2-BD59-A6C34878D82A}">
                        <a16:rowId xmlns:a16="http://schemas.microsoft.com/office/drawing/2014/main" val="2023412174"/>
                      </a:ext>
                    </a:extLst>
                  </a:tr>
                </a:tbl>
              </a:graphicData>
            </a:graphic>
          </p:graphicFrame>
        </mc:Choice>
        <mc:Fallback xmlns="">
          <p:graphicFrame>
            <p:nvGraphicFramePr>
              <p:cNvPr id="3" name="表格 2"/>
              <p:cNvGraphicFramePr>
                <a:graphicFrameLocks noGrp="1"/>
              </p:cNvGraphicFramePr>
              <p:nvPr>
                <p:extLst>
                  <p:ext uri="{D42A27DB-BD31-4B8C-83A1-F6EECF244321}">
                    <p14:modId xmlns:p14="http://schemas.microsoft.com/office/powerpoint/2010/main" val="2145805292"/>
                  </p:ext>
                </p:extLst>
              </p:nvPr>
            </p:nvGraphicFramePr>
            <p:xfrm>
              <a:off x="478582" y="2060848"/>
              <a:ext cx="10971213" cy="3585337"/>
            </p:xfrm>
            <a:graphic>
              <a:graphicData uri="http://schemas.openxmlformats.org/drawingml/2006/table">
                <a:tbl>
                  <a:tblPr firstRow="1" firstCol="1" bandRow="1"/>
                  <a:tblGrid>
                    <a:gridCol w="1584176">
                      <a:extLst>
                        <a:ext uri="{9D8B030D-6E8A-4147-A177-3AD203B41FA5}">
                          <a16:colId xmlns:a16="http://schemas.microsoft.com/office/drawing/2014/main" val="3867752935"/>
                        </a:ext>
                      </a:extLst>
                    </a:gridCol>
                    <a:gridCol w="9387037">
                      <a:extLst>
                        <a:ext uri="{9D8B030D-6E8A-4147-A177-3AD203B41FA5}">
                          <a16:colId xmlns:a16="http://schemas.microsoft.com/office/drawing/2014/main" val="1622435736"/>
                        </a:ext>
                      </a:extLst>
                    </a:gridCol>
                  </a:tblGrid>
                  <a:tr h="1577340">
                    <a:tc>
                      <a:txBody>
                        <a:bodyPr/>
                        <a:lstStyle/>
                        <a:p>
                          <a:pPr algn="ctr" hangingPunct="0">
                            <a:lnSpc>
                              <a:spcPct val="150000"/>
                            </a:lnSpc>
                            <a:spcAft>
                              <a:spcPts val="0"/>
                            </a:spcAft>
                          </a:pPr>
                          <a:r>
                            <a:rPr lang="zh-CN" sz="23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实验操作</a:t>
                          </a:r>
                          <a:endParaRPr 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solidFill>
                          <a:srgbClr val="D8ECDD"/>
                        </a:solidFill>
                      </a:tcPr>
                    </a:tc>
                    <a:tc>
                      <a:txBody>
                        <a:bodyPr/>
                        <a:lstStyle/>
                        <a:p>
                          <a:pPr algn="just" hangingPunct="0">
                            <a:lnSpc>
                              <a:spcPct val="150000"/>
                            </a:lnSpc>
                            <a:spcAft>
                              <a:spcPts val="0"/>
                            </a:spcAft>
                          </a:pPr>
                          <a:endParaRPr lang="en-US" altLang="zh-CN" sz="23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endParaRPr lang="en-US" altLang="zh-CN" sz="23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endParaRPr 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extLst>
                      <a:ext uri="{0D108BD9-81ED-4DB2-BD59-A6C34878D82A}">
                        <a16:rowId xmlns:a16="http://schemas.microsoft.com/office/drawing/2014/main" val="2677669522"/>
                      </a:ext>
                    </a:extLst>
                  </a:tr>
                  <a:tr h="525780">
                    <a:tc>
                      <a:txBody>
                        <a:bodyPr/>
                        <a:lstStyle/>
                        <a:p>
                          <a:pPr algn="ctr" hangingPunct="0">
                            <a:lnSpc>
                              <a:spcPct val="150000"/>
                            </a:lnSpc>
                            <a:spcAft>
                              <a:spcPts val="0"/>
                            </a:spcAft>
                          </a:pPr>
                          <a:r>
                            <a:rPr lang="zh-CN" sz="23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实验现象</a:t>
                          </a:r>
                          <a:endParaRPr 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3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最终有砖红色沉淀生成</a:t>
                          </a:r>
                          <a:endParaRPr 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extLst>
                      <a:ext uri="{0D108BD9-81ED-4DB2-BD59-A6C34878D82A}">
                        <a16:rowId xmlns:a16="http://schemas.microsoft.com/office/drawing/2014/main" val="369056593"/>
                      </a:ext>
                    </a:extLst>
                  </a:tr>
                  <a:tr h="525780">
                    <a:tc>
                      <a:txBody>
                        <a:bodyPr/>
                        <a:lstStyle/>
                        <a:p>
                          <a:pPr algn="ctr" hangingPunct="0">
                            <a:lnSpc>
                              <a:spcPct val="150000"/>
                            </a:lnSpc>
                            <a:spcAft>
                              <a:spcPts val="0"/>
                            </a:spcAft>
                          </a:pPr>
                          <a:r>
                            <a:rPr lang="zh-CN" sz="23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实验结论</a:t>
                          </a:r>
                          <a:endParaRPr 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3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蔗糖水解生成葡萄糖</a:t>
                          </a:r>
                          <a:r>
                            <a:rPr lang="zh-CN"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3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葡萄糖和新制的</a:t>
                          </a:r>
                          <a:r>
                            <a:rPr lang="en-US"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Cu</a:t>
                          </a:r>
                          <a:r>
                            <a:rPr lang="zh-CN"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OH</a:t>
                          </a:r>
                          <a:r>
                            <a:rPr lang="zh-CN"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3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3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共热生成砖红色沉淀</a:t>
                          </a:r>
                          <a:endParaRPr 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extLst>
                      <a:ext uri="{0D108BD9-81ED-4DB2-BD59-A6C34878D82A}">
                        <a16:rowId xmlns:a16="http://schemas.microsoft.com/office/drawing/2014/main" val="1871420567"/>
                      </a:ext>
                    </a:extLst>
                  </a:tr>
                  <a:tr h="956437">
                    <a:tc>
                      <a:txBody>
                        <a:bodyPr/>
                        <a:lstStyle/>
                        <a:p>
                          <a:pPr algn="ctr" hangingPunct="0">
                            <a:lnSpc>
                              <a:spcPct val="150000"/>
                            </a:lnSpc>
                            <a:spcAft>
                              <a:spcPts val="0"/>
                            </a:spcAft>
                          </a:pPr>
                          <a:r>
                            <a:rPr lang="zh-CN" sz="23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化</a:t>
                          </a:r>
                          <a:r>
                            <a:rPr lang="zh-CN" sz="2300" b="1" smtClean="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学方程</a:t>
                          </a:r>
                          <a:r>
                            <a:rPr lang="zh-CN" sz="23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式</a:t>
                          </a:r>
                          <a:endParaRPr 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solidFill>
                          <a:srgbClr val="D8ECDD"/>
                        </a:solidFill>
                      </a:tcPr>
                    </a:tc>
                    <a:tc>
                      <a:txBody>
                        <a:bodyPr/>
                        <a:lstStyle/>
                        <a:p>
                          <a:endParaRPr lang="zh-CN"/>
                        </a:p>
                      </a:txBody>
                      <a:tcPr marL="66675" marR="66675"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blipFill>
                          <a:blip r:embed="rId3"/>
                          <a:stretch>
                            <a:fillRect l="-16937" t="-275796" r="-130" b="-1274"/>
                          </a:stretch>
                        </a:blipFill>
                      </a:tcPr>
                    </a:tc>
                    <a:extLst>
                      <a:ext uri="{0D108BD9-81ED-4DB2-BD59-A6C34878D82A}">
                        <a16:rowId xmlns:a16="http://schemas.microsoft.com/office/drawing/2014/main" val="2023412174"/>
                      </a:ext>
                    </a:extLst>
                  </a:tr>
                </a:tbl>
              </a:graphicData>
            </a:graphic>
          </p:graphicFrame>
        </mc:Fallback>
      </mc:AlternateContent>
      <p:pic>
        <p:nvPicPr>
          <p:cNvPr id="2050" name="d801.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367014" y="2150108"/>
            <a:ext cx="3672408" cy="135299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3300476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5" name="内容占位符 4"/>
              <p:cNvSpPr>
                <a:spLocks noGrp="1"/>
              </p:cNvSpPr>
              <p:nvPr>
                <p:ph idx="1"/>
              </p:nvPr>
            </p:nvSpPr>
            <p:spPr>
              <a:xfrm>
                <a:off x="360854" y="746120"/>
                <a:ext cx="11485848" cy="1868204"/>
              </a:xfrm>
            </p:spPr>
            <p:txBody>
              <a:bodyPr/>
              <a:lstStyle/>
              <a:p>
                <a:pPr hangingPunct="0">
                  <a:spcAft>
                    <a:spcPts val="0"/>
                  </a:spcAft>
                </a:pP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）多糖的水解反应</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淀粉（</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或纤维素</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）水解反应的化学方程式为</a:t>
                </a:r>
                <a14:m>
                  <m:oMath xmlns:m="http://schemas.openxmlformats.org/officeDocument/2006/math">
                    <m:limLow>
                      <m:limLow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limLowPr>
                      <m:e>
                        <m:r>
                          <m:rPr>
                            <m:nor/>
                          </m:rPr>
                          <a:rPr lang="zh-CN" altLang="zh-CN" b="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m:t>
                        </m:r>
                        <m:sSub>
                          <m:sSubPr>
                            <m:ctrlPr>
                              <a:rPr lang="zh-CN" altLang="zh-CN"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𝐂</m:t>
                            </m:r>
                          </m:e>
                          <m:sub>
                            <m:r>
                              <a:rPr lang="en-US" altLang="zh-CN"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𝟔</m:t>
                            </m:r>
                          </m:sub>
                        </m:sSub>
                        <m:sSub>
                          <m:sSubPr>
                            <m:ctrlPr>
                              <a:rPr lang="zh-CN" altLang="zh-CN"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𝐇</m:t>
                            </m:r>
                          </m:e>
                          <m:sub>
                            <m:r>
                              <a:rPr lang="en-US" altLang="zh-CN"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𝟏𝟎</m:t>
                            </m:r>
                          </m:sub>
                        </m:sSub>
                        <m:sSub>
                          <m:sSubPr>
                            <m:ctrlPr>
                              <a:rPr lang="zh-CN" altLang="zh-CN"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𝐎</m:t>
                            </m:r>
                          </m:e>
                          <m:sub>
                            <m:r>
                              <a:rPr lang="en-US" altLang="zh-CN"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𝟓</m:t>
                            </m:r>
                          </m:sub>
                        </m:sSub>
                        <m:sSub>
                          <m:sSubPr>
                            <m:ctrlPr>
                              <a:rPr lang="zh-CN" altLang="zh-CN"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sSubPr>
                          <m:e>
                            <m:r>
                              <m:rPr>
                                <m:nor/>
                              </m:rPr>
                              <a:rPr lang="zh-CN" altLang="zh-CN" b="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m:t>
                            </m:r>
                          </m:e>
                          <m:sub>
                            <m:r>
                              <a:rPr lang="en-US" altLang="zh-CN"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𝒏</m:t>
                            </m:r>
                          </m:sub>
                        </m:sSub>
                      </m:e>
                      <m:lim>
                        <m:r>
                          <m:rPr>
                            <m:nor/>
                          </m:rPr>
                          <a:rPr lang="zh-CN" altLang="zh-CN" b="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淀粉或纤维素</m:t>
                        </m:r>
                      </m:lim>
                    </m:limLow>
                  </m:oMath>
                </a14:m>
                <a:r>
                  <a:rPr lang="zh-CN" altLang="zh-CN"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a:t>
                </a:r>
                <a:r>
                  <a:rPr lang="en-US" altLang="zh-CN"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a:t>
                </a:r>
                <a14:m>
                  <m:oMath xmlns:m="http://schemas.openxmlformats.org/officeDocument/2006/math">
                    <m:m>
                      <m:mPr>
                        <m:mcs>
                          <m:mc>
                            <m:mcPr>
                              <m:count m:val="1"/>
                              <m:mcJc m:val="center"/>
                            </m:mcPr>
                          </m:mc>
                        </m:mcs>
                        <m:ctrlPr>
                          <a:rPr lang="zh-CN" altLang="zh-CN"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mPr>
                      <m:mr>
                        <m:e>
                          <m:r>
                            <a:rPr lang="zh-CN" altLang="zh-CN" b="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催化剂</m:t>
                          </m:r>
                        </m:e>
                      </m:mr>
                      <m:mr>
                        <m:e>
                          <m:acc>
                            <m:accPr>
                              <m:chr m:val="⃗"/>
                              <m:ctrlPr>
                                <a:rPr lang="zh-CN" altLang="zh-CN"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accPr>
                            <m:e>
                              <m:r>
                                <a:rPr lang="en-US" altLang="zh-CN" b="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         </m:t>
                              </m:r>
                              <m:r>
                                <a:rPr lang="en-US" altLang="zh-CN" b="1" i="0" smtClean="0">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    </m:t>
                              </m:r>
                              <m:r>
                                <a:rPr lang="en-US" altLang="zh-CN" b="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 </m:t>
                              </m:r>
                            </m:e>
                          </m:acc>
                        </m:e>
                      </m:mr>
                    </m:m>
                    <m:limLow>
                      <m:limLowPr>
                        <m:ctrlPr>
                          <a:rPr lang="zh-CN" altLang="zh-CN"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limLowPr>
                      <m:e>
                        <m:r>
                          <a:rPr lang="en-US" altLang="zh-CN"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𝒏</m:t>
                        </m:r>
                        <m:sSub>
                          <m:sSubPr>
                            <m:ctrlPr>
                              <a:rPr lang="zh-CN" altLang="zh-CN"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𝐂</m:t>
                            </m:r>
                          </m:e>
                          <m:sub>
                            <m:r>
                              <a:rPr lang="en-US" altLang="zh-CN"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𝟔</m:t>
                            </m:r>
                          </m:sub>
                        </m:sSub>
                        <m:sSub>
                          <m:sSubPr>
                            <m:ctrlPr>
                              <a:rPr lang="zh-CN" altLang="zh-CN"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𝐇</m:t>
                            </m:r>
                          </m:e>
                          <m:sub>
                            <m:r>
                              <a:rPr lang="en-US" altLang="zh-CN"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𝟏𝟐</m:t>
                            </m:r>
                          </m:sub>
                        </m:sSub>
                        <m:sSub>
                          <m:sSubPr>
                            <m:ctrlPr>
                              <a:rPr lang="zh-CN" altLang="zh-CN"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𝐎</m:t>
                            </m:r>
                          </m:e>
                          <m:sub>
                            <m:r>
                              <a:rPr lang="en-US" altLang="zh-CN"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𝟔</m:t>
                            </m:r>
                          </m:sub>
                        </m:sSub>
                      </m:e>
                      <m:lim>
                        <m:r>
                          <m:rPr>
                            <m:nor/>
                          </m:rPr>
                          <a:rPr lang="zh-CN" altLang="zh-CN" b="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葡萄糖</m:t>
                        </m:r>
                      </m:lim>
                    </m:limLow>
                  </m:oMath>
                </a14:m>
                <a:endParaRPr lang="zh-CN" altLang="zh-CN">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5" name="内容占位符 4"/>
              <p:cNvSpPr>
                <a:spLocks noGrp="1" noRot="1" noChangeAspect="1" noMove="1" noResize="1" noEditPoints="1" noAdjustHandles="1" noChangeArrowheads="1" noChangeShapeType="1" noTextEdit="1"/>
              </p:cNvSpPr>
              <p:nvPr>
                <p:ph idx="1"/>
              </p:nvPr>
            </p:nvSpPr>
            <p:spPr>
              <a:xfrm>
                <a:off x="360854" y="746120"/>
                <a:ext cx="11485848" cy="1868204"/>
              </a:xfrm>
              <a:blipFill>
                <a:blip r:embed="rId2"/>
                <a:stretch>
                  <a:fillRect l="-796"/>
                </a:stretch>
              </a:blipFill>
            </p:spPr>
            <p:txBody>
              <a:bodyPr/>
              <a:lstStyle/>
              <a:p>
                <a:r>
                  <a:rPr lang="zh-CN" altLang="en-US">
                    <a:noFill/>
                  </a:rPr>
                  <a:t> </a:t>
                </a:r>
              </a:p>
            </p:txBody>
          </p:sp>
        </mc:Fallback>
      </mc:AlternateContent>
    </p:spTree>
    <p:extLst>
      <p:ext uri="{BB962C8B-B14F-4D97-AF65-F5344CB8AC3E}">
        <p14:creationId xmlns:p14="http://schemas.microsoft.com/office/powerpoint/2010/main" val="240146818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746120"/>
            <a:ext cx="11485848" cy="576248"/>
          </a:xfrm>
        </p:spPr>
        <p:txBody>
          <a:bodyPr/>
          <a:lstStyle/>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糖类在生产、生活中的应用</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d802a.jpg" descr="id:2147494237;FounderCES"/>
          <p:cNvPicPr/>
          <p:nvPr/>
        </p:nvPicPr>
        <p:blipFill>
          <a:blip r:embed="rId2"/>
          <a:stretch>
            <a:fillRect/>
          </a:stretch>
        </p:blipFill>
        <p:spPr>
          <a:xfrm>
            <a:off x="2854846" y="1628800"/>
            <a:ext cx="5810733" cy="1584176"/>
          </a:xfrm>
          <a:prstGeom prst="rect">
            <a:avLst/>
          </a:prstGeom>
        </p:spPr>
      </p:pic>
      <mc:AlternateContent xmlns:mc="http://schemas.openxmlformats.org/markup-compatibility/2006" xmlns:a14="http://schemas.microsoft.com/office/drawing/2010/main">
        <mc:Choice Requires="a14">
          <p:sp>
            <p:nvSpPr>
              <p:cNvPr id="5" name="内容占位符 1"/>
              <p:cNvSpPr txBox="1">
                <a:spLocks/>
              </p:cNvSpPr>
              <p:nvPr/>
            </p:nvSpPr>
            <p:spPr bwMode="auto">
              <a:xfrm>
                <a:off x="360854" y="3501008"/>
                <a:ext cx="11485848" cy="1754326"/>
              </a:xfrm>
              <a:prstGeom prst="rect">
                <a:avLst/>
              </a:prstGeom>
              <a:solidFill>
                <a:srgbClr val="E3F2E7"/>
              </a:solidFill>
              <a:ln>
                <a:noFill/>
              </a:ln>
              <a:extLst>
                <a:ext uri="{91240B29-F687-4F45-9708-019B960494DF}">
                  <a14:hiddenLine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淀粉遇到碘单质才变成蓝色</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而遇到化合态的碘</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如</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𝐎</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sub>
                      <m:sup>
                        <m:r>
                          <a:rPr lang="zh-CN"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up>
                    </m:sSubSup>
                  </m:oMath>
                </a14:m>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等</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不变色。</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配制新制的</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Cu</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OH</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时</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一定要使</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NaOH</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溶液稍过量</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否则实验不能成功。</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5" name="内容占位符 1"/>
              <p:cNvSpPr txBox="1">
                <a:spLocks noRot="1" noChangeAspect="1" noMove="1" noResize="1" noEditPoints="1" noAdjustHandles="1" noChangeArrowheads="1" noChangeShapeType="1" noTextEdit="1"/>
              </p:cNvSpPr>
              <p:nvPr/>
            </p:nvSpPr>
            <p:spPr bwMode="auto">
              <a:xfrm>
                <a:off x="360854" y="3501008"/>
                <a:ext cx="11485848" cy="1754326"/>
              </a:xfrm>
              <a:prstGeom prst="rect">
                <a:avLst/>
              </a:prstGeom>
              <a:blipFill>
                <a:blip r:embed="rId3"/>
                <a:stretch>
                  <a:fillRect l="-796" b="-3472"/>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a:noFill/>
                  </a:rPr>
                  <a:t> </a:t>
                </a:r>
              </a:p>
            </p:txBody>
          </p:sp>
        </mc:Fallback>
      </mc:AlternateContent>
      <p:pic>
        <p:nvPicPr>
          <p:cNvPr id="6" name="温馨提示.eps" descr="id:2147491478;FounderCES"/>
          <p:cNvPicPr/>
          <p:nvPr/>
        </p:nvPicPr>
        <p:blipFill>
          <a:blip r:embed="rId4"/>
          <a:stretch>
            <a:fillRect/>
          </a:stretch>
        </p:blipFill>
        <p:spPr>
          <a:xfrm>
            <a:off x="550590" y="3663608"/>
            <a:ext cx="1800200" cy="353927"/>
          </a:xfrm>
          <a:prstGeom prst="rect">
            <a:avLst/>
          </a:prstGeom>
        </p:spPr>
      </p:pic>
    </p:spTree>
    <p:extLst>
      <p:ext uri="{BB962C8B-B14F-4D97-AF65-F5344CB8AC3E}">
        <p14:creationId xmlns:p14="http://schemas.microsoft.com/office/powerpoint/2010/main" val="3186099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知识点3.eps" descr="id:2147491580;FounderCES"/>
          <p:cNvPicPr/>
          <p:nvPr/>
        </p:nvPicPr>
        <p:blipFill>
          <a:blip r:embed="rId2"/>
          <a:stretch>
            <a:fillRect/>
          </a:stretch>
        </p:blipFill>
        <p:spPr>
          <a:xfrm>
            <a:off x="484310" y="872548"/>
            <a:ext cx="1290416" cy="343158"/>
          </a:xfrm>
          <a:prstGeom prst="rect">
            <a:avLst/>
          </a:prstGeom>
        </p:spPr>
      </p:pic>
      <p:sp>
        <p:nvSpPr>
          <p:cNvPr id="4" name="内容占位符 3"/>
          <p:cNvSpPr>
            <a:spLocks noGrp="1"/>
          </p:cNvSpPr>
          <p:nvPr>
            <p:ph idx="1"/>
          </p:nvPr>
        </p:nvSpPr>
        <p:spPr>
          <a:xfrm>
            <a:off x="360854" y="746120"/>
            <a:ext cx="11485848" cy="1130246"/>
          </a:xfrm>
        </p:spPr>
        <p:txBody>
          <a:bodyPr/>
          <a:lstStyle/>
          <a:p>
            <a:pPr hangingPunct="0">
              <a:spcAft>
                <a:spcPts val="0"/>
              </a:spcAft>
            </a:pPr>
            <a:r>
              <a:rPr lang="en-US" altLang="zh-CN" b="1" smtClean="0">
                <a:solidFill>
                  <a:srgbClr val="46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46B26A"/>
                </a:solidFill>
                <a:latin typeface="Times New Roman" panose="02020603050405020304" pitchFamily="18" charset="0"/>
                <a:ea typeface="黑体" panose="02010609060101010101" pitchFamily="49" charset="-122"/>
                <a:cs typeface="Times New Roman" panose="02020603050405020304" pitchFamily="18" charset="0"/>
              </a:rPr>
              <a:t>蛋</a:t>
            </a:r>
            <a:r>
              <a:rPr lang="zh-CN" altLang="zh-CN" b="1">
                <a:solidFill>
                  <a:srgbClr val="46B26A"/>
                </a:solidFill>
                <a:latin typeface="Times New Roman" panose="02020603050405020304" pitchFamily="18" charset="0"/>
                <a:ea typeface="黑体" panose="02010609060101010101" pitchFamily="49" charset="-122"/>
                <a:cs typeface="Times New Roman" panose="02020603050405020304" pitchFamily="18" charset="0"/>
              </a:rPr>
              <a:t>白质</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蛋白质的组成</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5" name="表格 4"/>
          <p:cNvGraphicFramePr>
            <a:graphicFrameLocks noGrp="1"/>
          </p:cNvGraphicFramePr>
          <p:nvPr>
            <p:extLst>
              <p:ext uri="{D42A27DB-BD31-4B8C-83A1-F6EECF244321}">
                <p14:modId xmlns:p14="http://schemas.microsoft.com/office/powerpoint/2010/main" val="2951417163"/>
              </p:ext>
            </p:extLst>
          </p:nvPr>
        </p:nvGraphicFramePr>
        <p:xfrm>
          <a:off x="449806" y="1988840"/>
          <a:ext cx="11362392" cy="1097280"/>
        </p:xfrm>
        <a:graphic>
          <a:graphicData uri="http://schemas.openxmlformats.org/drawingml/2006/table">
            <a:tbl>
              <a:tblPr firstRow="1" firstCol="1" bandRow="1"/>
              <a:tblGrid>
                <a:gridCol w="2474451">
                  <a:extLst>
                    <a:ext uri="{9D8B030D-6E8A-4147-A177-3AD203B41FA5}">
                      <a16:colId xmlns:a16="http://schemas.microsoft.com/office/drawing/2014/main" val="1191363972"/>
                    </a:ext>
                  </a:extLst>
                </a:gridCol>
                <a:gridCol w="3803348">
                  <a:extLst>
                    <a:ext uri="{9D8B030D-6E8A-4147-A177-3AD203B41FA5}">
                      <a16:colId xmlns:a16="http://schemas.microsoft.com/office/drawing/2014/main" val="2800085702"/>
                    </a:ext>
                  </a:extLst>
                </a:gridCol>
                <a:gridCol w="5084593">
                  <a:extLst>
                    <a:ext uri="{9D8B030D-6E8A-4147-A177-3AD203B41FA5}">
                      <a16:colId xmlns:a16="http://schemas.microsoft.com/office/drawing/2014/main" val="846082626"/>
                    </a:ext>
                  </a:extLst>
                </a:gridCol>
              </a:tblGrid>
              <a:tr h="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物质</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组成元素</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代表物</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solidFill>
                      <a:srgbClr val="D8ECDD"/>
                    </a:solidFill>
                  </a:tcPr>
                </a:tc>
                <a:extLst>
                  <a:ext uri="{0D108BD9-81ED-4DB2-BD59-A6C34878D82A}">
                    <a16:rowId xmlns:a16="http://schemas.microsoft.com/office/drawing/2014/main" val="297094077"/>
                  </a:ext>
                </a:extLst>
              </a:tr>
              <a:tr h="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蛋白质</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等</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酶、肌肉、毛发等</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extLst>
                  <a:ext uri="{0D108BD9-81ED-4DB2-BD59-A6C34878D82A}">
                    <a16:rowId xmlns:a16="http://schemas.microsoft.com/office/drawing/2014/main" val="4090803326"/>
                  </a:ext>
                </a:extLst>
              </a:tr>
            </a:tbl>
          </a:graphicData>
        </a:graphic>
      </p:graphicFrame>
    </p:spTree>
    <p:extLst>
      <p:ext uri="{BB962C8B-B14F-4D97-AF65-F5344CB8AC3E}">
        <p14:creationId xmlns:p14="http://schemas.microsoft.com/office/powerpoint/2010/main" val="1896955781"/>
      </p:ext>
    </p:extLst>
  </p:cSld>
  <p:clrMapOvr>
    <a:masterClrMapping/>
  </p:clrMapOvr>
  <p:timing>
    <p:tnLst>
      <p:par>
        <p:cTn id="1" dur="indefinite" restart="never" nodeType="tmRoot"/>
      </p:par>
    </p:tn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1668</TotalTime>
  <Words>4452</Words>
  <Application>Microsoft Office PowerPoint</Application>
  <PresentationFormat>自定义</PresentationFormat>
  <Paragraphs>275</Paragraphs>
  <Slides>46</Slides>
  <Notes>0</Notes>
  <HiddenSlides>0</HiddenSlides>
  <MMClips>0</MMClips>
  <ScaleCrop>false</ScaleCrop>
  <HeadingPairs>
    <vt:vector size="6" baseType="variant">
      <vt:variant>
        <vt:lpstr>已用的字体</vt:lpstr>
      </vt:variant>
      <vt:variant>
        <vt:i4>9</vt:i4>
      </vt:variant>
      <vt:variant>
        <vt:lpstr>主题</vt:lpstr>
      </vt:variant>
      <vt:variant>
        <vt:i4>1</vt:i4>
      </vt:variant>
      <vt:variant>
        <vt:lpstr>幻灯片标题</vt:lpstr>
      </vt:variant>
      <vt:variant>
        <vt:i4>46</vt:i4>
      </vt:variant>
    </vt:vector>
  </HeadingPairs>
  <TitlesOfParts>
    <vt:vector size="56" baseType="lpstr">
      <vt:lpstr>Calibri</vt:lpstr>
      <vt:lpstr>仿宋</vt:lpstr>
      <vt:lpstr>黑体</vt:lpstr>
      <vt:lpstr>楷体</vt:lpstr>
      <vt:lpstr>宋体</vt:lpstr>
      <vt:lpstr>微软雅黑</vt:lpstr>
      <vt:lpstr>Arial</vt:lpstr>
      <vt:lpstr>Cambria Math</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Administrator</cp:lastModifiedBy>
  <cp:revision>455</cp:revision>
  <dcterms:created xsi:type="dcterms:W3CDTF">2020-11-06T05:24:00Z</dcterms:created>
  <dcterms:modified xsi:type="dcterms:W3CDTF">2025-10-12T08:51:59Z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2052-11.1.0.9021</vt:lpwstr>
  </property>
</Properties>
</file>